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sldIdLst>
    <p:sldId id="561" r:id="rId2"/>
    <p:sldId id="653" r:id="rId3"/>
    <p:sldId id="655" r:id="rId4"/>
    <p:sldId id="656" r:id="rId5"/>
    <p:sldId id="654" r:id="rId6"/>
    <p:sldId id="659" r:id="rId7"/>
    <p:sldId id="657" r:id="rId8"/>
    <p:sldId id="658" r:id="rId9"/>
    <p:sldId id="660" r:id="rId10"/>
    <p:sldId id="661" r:id="rId11"/>
    <p:sldId id="662" r:id="rId12"/>
    <p:sldId id="663" r:id="rId13"/>
    <p:sldId id="664" r:id="rId14"/>
    <p:sldId id="665" r:id="rId15"/>
    <p:sldId id="621" r:id="rId16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333CD"/>
    <a:srgbClr val="CC0066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9509" autoAdjust="0"/>
  </p:normalViewPr>
  <p:slideViewPr>
    <p:cSldViewPr snapToGrid="0">
      <p:cViewPr>
        <p:scale>
          <a:sx n="90" d="100"/>
          <a:sy n="90" d="100"/>
        </p:scale>
        <p:origin x="-57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11.05.2018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9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200025" y="686044"/>
            <a:ext cx="8674100" cy="38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44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Проведение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единого </a:t>
            </a:r>
            <a:r>
              <a:rPr lang="ru-RU" sz="44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государственного экзамена </a:t>
            </a:r>
            <a:r>
              <a:rPr lang="ru-RU" sz="44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по иностранным языкам с включенным разделом «Говорение»</a:t>
            </a:r>
            <a:br>
              <a:rPr lang="ru-RU" sz="44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prstClr val="white"/>
                </a:solidFill>
                <a:latin typeface="Cambria" pitchFamily="18" charset="0"/>
                <a:cs typeface="Times New Roman" panose="02020603050405020304" pitchFamily="18" charset="0"/>
              </a:rPr>
              <a:t>2018 году</a:t>
            </a:r>
            <a:endParaRPr lang="ru-RU" sz="4400" dirty="0">
              <a:solidFill>
                <a:prstClr val="white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083860" y="5664834"/>
            <a:ext cx="60395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Гридунова Мария Олеговна,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старший методист отдела обеспечения ГИА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Регионального центра 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организаторов в аудиториях проведения: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1927" y="838199"/>
            <a:ext cx="2752724" cy="17335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1. Сверить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персональные данные участника ЕГЭ, указанные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регистрационном бланке,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предъявленным документом, удостоверяющим личность,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проверить правильность заполнения номера аудитории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бланке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регистрации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28951" y="838199"/>
            <a:ext cx="3152774" cy="22669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Сверить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номер бланка регистрации устного экзамена, введенный участником ЕГЭ в ПО и на бумажном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бланке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регистрации устного экзамена;</a:t>
            </a:r>
          </a:p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проверить внесение в регистрационный бланк номера аудитории проведения;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инициировать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начало выполнения экзаменационной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работы 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4600" y="838199"/>
            <a:ext cx="2695575" cy="2600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3. Если участник сообщил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плохом качестве записи,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аудиторию необходимо пригласить технического специалиста для устранения возможных проблем с записью и/или воспроизведением путём изменения настроек </a:t>
            </a:r>
            <a:r>
              <a:rPr lang="ru-RU" sz="14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аудиооборудования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9825" y="4257675"/>
            <a:ext cx="2695575" cy="92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4. Проводить контроль сдачи экзамена участниками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1351" y="3810000"/>
            <a:ext cx="2695575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5. Завершить в ПО рабочего места участника ЕГЭ сдачу экзамена участником, инициировать сдачу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участником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0027" y="3295219"/>
            <a:ext cx="2695575" cy="1886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Получить от участника ЕГЭ, сдавшего экзамен, бланк регистрации, в ведомости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ППЭ-05-03-У сделать отметки «Ответ прослушан» и «Бланк регистрации сдан» и получить подпись участника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0027" y="5591174"/>
            <a:ext cx="8715373" cy="4191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7. Сообщить организатору вне аудитории о завершении сдачи экзамена группой участников ЕГЭ </a:t>
            </a:r>
            <a:b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всех рабочих местах 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771462" y="1500187"/>
            <a:ext cx="459889" cy="4095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989880" y="1909760"/>
            <a:ext cx="459889" cy="4095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7442442" y="3605212"/>
            <a:ext cx="459889" cy="4095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844313" y="4467223"/>
            <a:ext cx="459889" cy="4095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827264" y="4133850"/>
            <a:ext cx="459889" cy="40957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1074981" y="5185019"/>
            <a:ext cx="526565" cy="41909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C:\Users\Wolf\Desktop\pasport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98" y="2338383"/>
            <a:ext cx="552741" cy="6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388" y="2780436"/>
            <a:ext cx="729787" cy="1029564"/>
          </a:xfrm>
          <a:prstGeom prst="rect">
            <a:avLst/>
          </a:prstGeom>
        </p:spPr>
      </p:pic>
      <p:pic>
        <p:nvPicPr>
          <p:cNvPr id="33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42" y="3123944"/>
            <a:ext cx="886258" cy="9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pngimg.com/uploads/laptop/laptop_PNG594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1240" y="4923616"/>
            <a:ext cx="933056" cy="5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" t="22303" r="16792" b="14973"/>
          <a:stretch/>
        </p:blipFill>
        <p:spPr bwMode="auto">
          <a:xfrm>
            <a:off x="2485104" y="4763745"/>
            <a:ext cx="1220121" cy="763116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 в аудитории подготовки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35" name="Picture 2" descr="https://pp.userapi.com/c830408/v830408320/d3b3f/Y6AOfzUg79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" t="3977" b="11058"/>
          <a:stretch/>
        </p:blipFill>
        <p:spPr bwMode="auto">
          <a:xfrm>
            <a:off x="5018567" y="839958"/>
            <a:ext cx="3967805" cy="517807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8038211" y="1769436"/>
            <a:ext cx="765542" cy="2254105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5592726" y="4242395"/>
            <a:ext cx="3132174" cy="616687"/>
          </a:xfrm>
          <a:prstGeom prst="wedgeRoundRectCallout">
            <a:avLst>
              <a:gd name="adj1" fmla="val 35870"/>
              <a:gd name="adj2" fmla="val -92981"/>
              <a:gd name="adj3" fmla="val 16667"/>
            </a:avLst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Подпись организаторов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аудитории </a:t>
            </a:r>
            <a:r>
              <a:rPr lang="ru-RU" sz="1600" b="1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подготовки</a:t>
            </a:r>
            <a:endParaRPr lang="ru-RU" sz="1600" b="1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6833" y="3641434"/>
            <a:ext cx="4762246" cy="787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электронные носители с бланками регистрации, ответственный организатор ставит свою подпись </a:t>
            </a:r>
            <a:b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форме ППЭ-14-04 в столбце «Возвратил (ФИО, подпись)»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6833" y="1343458"/>
            <a:ext cx="4762246" cy="818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собирают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все бланки регистрации устного экзамена, имеющие полиграфические дефекты или испорченные участниками ЕГЭ, и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запечатывают в ВДП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833" y="773283"/>
            <a:ext cx="4762246" cy="52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После окончания экзамена в аудитории подготовки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организаторы: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6833" y="2228851"/>
            <a:ext cx="4762246" cy="752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приглашают технического специалиста для распечатки протокол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печати ЭМ в аудитории </a:t>
            </a:r>
            <a:endParaRPr lang="ru-RU" sz="1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форма ППЭ-23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833" y="3059283"/>
            <a:ext cx="4762246" cy="52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штабе передают руководителю ППЭ следующие материалы: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6833" y="4495799"/>
            <a:ext cx="4762246" cy="1522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форму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05-02-У «Протокол проведения ЕГЭ в аудитории подготовки»;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форму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ППЭ-12-02 «Ведомость коррекции персональных данных участников ГИА в аудитории» (при наличии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форму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ППЭ-12-04-МАШ «Ведомость учета времени отсутствия участников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испорченные/бракованные </a:t>
            </a:r>
            <a:r>
              <a:rPr lang="ru-RU" sz="1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бланки, запечатанные в 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ВДП</a:t>
            </a:r>
            <a:endParaRPr lang="ru-RU" sz="1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21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организаторов при завершение экзамена </a:t>
            </a:r>
            <a:b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аудитории проведения: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509" y="866775"/>
            <a:ext cx="2789242" cy="3762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отметить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ППЭ-05-03-У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 (окончанием экзамена считается момент, когда аудиторию покинул последний участник);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вызвать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технического специалиста для завершения экзамена и выгрузки файлов аудиозаписей ответов участников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0875" y="866775"/>
            <a:ext cx="2809875" cy="3762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запечатать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бланки регистрации устного экзамена участников ЕГЭ в возвратные доставочные пакеты;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запечатать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электронные носители </a:t>
            </a:r>
            <a:b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конверты, подготовленные руководителем ППЭ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38875" y="866775"/>
            <a:ext cx="2727321" cy="3762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передать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руководителю ППЭ собранные материалы, в том числе запечатанные регистрационные бланки устного экзамена участников ЕГЭ, электронные носители 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webiconspng.com/wp-content/uploads/2017/09/Clock-PNG-Image-936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7" y="4691144"/>
            <a:ext cx="1326627" cy="13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36" y="4029810"/>
            <a:ext cx="1337352" cy="1886699"/>
          </a:xfrm>
          <a:prstGeom prst="rect">
            <a:avLst/>
          </a:prstGeom>
        </p:spPr>
      </p:pic>
      <p:sp>
        <p:nvSpPr>
          <p:cNvPr id="5" name="AutoShape 2" descr="http://rusenservis.ru/photo/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rusenservis.ru/photo/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rusenservis.ru/photo/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846" y="3955312"/>
            <a:ext cx="2307377" cy="1961197"/>
          </a:xfrm>
          <a:prstGeom prst="rect">
            <a:avLst/>
          </a:prstGeom>
          <a:noFill/>
          <a:ln w="9525">
            <a:solidFill>
              <a:srgbClr val="2333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21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Особые ситуации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AutoShape 2" descr="http://rusenservis.ru/photo/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rusenservis.ru/photo/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rusenservis.ru/photo/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5" y="839968"/>
            <a:ext cx="8818304" cy="26794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/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случае возникновения у участника ЕГЭ претензий к качеству записи ответов (участник может прослушать свои ответы на Станции записи после завершения экзамена), необходимо пригласить в аудиторию технического специалиста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устранения возможных проблем, связанных с воспроизведением записи.</a:t>
            </a:r>
          </a:p>
          <a:p>
            <a:pPr indent="457200" algn="just"/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Если проблемы воспроизведения устранить не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удалось,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участник настаивает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неудовлетворительном качестве записи, в аудиторию необходимо пригласить члена ГЭК для разрешения ситуации, в этом случае возможно оформление апелляции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нарушении установленного порядка проведения ГИА. </a:t>
            </a:r>
            <a:endPara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разрешения данной ситуации следующая группа участников ЕГЭ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аудиторию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приглашается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5954" y="2607500"/>
            <a:ext cx="882502" cy="8482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5575" y="3579606"/>
            <a:ext cx="8818304" cy="1332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None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Нехватка ЭМ</a:t>
            </a:r>
          </a:p>
          <a:p>
            <a:pPr algn="just">
              <a:buNone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В случае нехватки доставленных в аудиторию ЭМ (например, при обнаружении брака, порчи участником и т.п.) необходимо обратиться к руководителю ППЭ за резервным сейф-пакетом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электронными носителями.</a:t>
            </a:r>
          </a:p>
          <a:p>
            <a:pPr algn="just">
              <a:buNone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Если опоздавший участник пропустил свою очередь сдачи, то он сдаёт экзамен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последним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4986666"/>
            <a:ext cx="8818304" cy="136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itchFamily="34" charset="0"/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Нештатное завершение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случае если станция записи находится на этапе ввода номера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бланка регистрации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все участники ЕГЭ, распределенные в данную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аудиторию проведения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уже завершили экзамен, можно выполнить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нештатное завершение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экзамена. Для этого организатору в аудитории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следует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пригласить члена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21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Завершение экзамена в ППЭ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AutoShape 2" descr="http://rusenservis.ru/photo/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rusenservis.ru/photo/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://rusenservis.ru/photo/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5574" y="839968"/>
            <a:ext cx="3767839" cy="627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экзамена руководитель ППЭ должен: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575" y="1591319"/>
            <a:ext cx="3767839" cy="4299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получить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технического специалиста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флэш-носитель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аудиозаписями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ответов;</a:t>
            </a:r>
            <a:endParaRPr lang="ru-RU" sz="155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получить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организаторов в аудитории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испорченные бланки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регистрации;</a:t>
            </a:r>
            <a:endParaRPr lang="ru-RU" sz="155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получить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организаторов в аудитории проведения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доставочные пакеты: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бланками регистрации,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использованными компакт-дисками,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доставочные пакеты,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ППЭ;</a:t>
            </a:r>
            <a:endParaRPr lang="ru-RU" sz="155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совместно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членом ГЭК сверить данные протокола создания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аудионосителя;</a:t>
            </a:r>
            <a:endParaRPr lang="ru-RU" sz="155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совместно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членом ГЭК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55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55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стандартной процедурой заполнить формы ППЭ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3325" y="1591320"/>
            <a:ext cx="4394740" cy="1747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совместно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членом ГЭК оформить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по результатам проведения ЕГЭ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ППЭ;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бланки регистрации 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документации ППЭ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сканируются 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экспортируются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ОРЦОКО совместно 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аудиозаписями ответов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3325" y="839968"/>
            <a:ext cx="4394740" cy="627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экзамена руководитель ППЭ должен: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93" y="3824156"/>
            <a:ext cx="2204597" cy="201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94" y="3604245"/>
            <a:ext cx="1959525" cy="176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888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812688"/>
            <a:ext cx="6735762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6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Особенности проведения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ГИА по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иностранным языкам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885" y="708327"/>
            <a:ext cx="8885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Устный и письменный экзамены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проводятся </a:t>
            </a:r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два дня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1491" y="1539324"/>
            <a:ext cx="8335925" cy="1055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Раздел «Говорение» сдается участниками ЕГЭ по желанию;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 проводится на компьютере с использованием Станции записи устных ответов;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Экзамен проводится в форме монологических высказываний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2019" y="2764465"/>
            <a:ext cx="8718697" cy="310470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7952" y="2913318"/>
            <a:ext cx="282826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Письменная часть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75004" y="2913318"/>
            <a:ext cx="2828261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Устная часть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Крест 19"/>
          <p:cNvSpPr/>
          <p:nvPr/>
        </p:nvSpPr>
        <p:spPr>
          <a:xfrm>
            <a:off x="4212315" y="3923413"/>
            <a:ext cx="733647" cy="786809"/>
          </a:xfrm>
          <a:prstGeom prst="plus">
            <a:avLst>
              <a:gd name="adj" fmla="val 36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/>
          <a:srcRect b="50000"/>
          <a:stretch/>
        </p:blipFill>
        <p:spPr>
          <a:xfrm>
            <a:off x="611847" y="3338619"/>
            <a:ext cx="2880470" cy="20198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/>
          <a:srcRect b="50000"/>
          <a:stretch/>
        </p:blipFill>
        <p:spPr>
          <a:xfrm>
            <a:off x="5543105" y="3444947"/>
            <a:ext cx="2956816" cy="164301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7952" y="5263120"/>
            <a:ext cx="282826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80 баллов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75003" y="5234770"/>
            <a:ext cx="2828261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 баллов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Основные технологические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решения: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833" y="904623"/>
            <a:ext cx="8653762" cy="1391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158667" tIns="79333" rIns="158667" bIns="79333" anchor="ctr">
            <a:spAutoFit/>
          </a:bodyPr>
          <a:lstStyle/>
          <a:p>
            <a:pPr marL="342900" lvl="2" indent="-3429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экзамен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проводится в форме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монологических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высказываний;</a:t>
            </a:r>
            <a:endParaRPr lang="ru-RU" sz="2000" b="1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проверяются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навыки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спонтанной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речи;</a:t>
            </a:r>
          </a:p>
          <a:p>
            <a:pPr marL="342900" lvl="2" indent="-3429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участник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самостоятельно сдает экзамен на </a:t>
            </a:r>
            <a:r>
              <a:rPr lang="ru-RU" sz="2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компьютере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гарнитурой;</a:t>
            </a:r>
          </a:p>
          <a:p>
            <a:pPr marL="342900" lvl="2" indent="-34290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задания </a:t>
            </a:r>
            <a:r>
              <a:rPr lang="ru-RU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КИМ отображаются на мониторе компьютера</a:t>
            </a:r>
          </a:p>
        </p:txBody>
      </p:sp>
      <p:pic>
        <p:nvPicPr>
          <p:cNvPr id="14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446" y="2955085"/>
            <a:ext cx="1355535" cy="12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люс 17"/>
          <p:cNvSpPr/>
          <p:nvPr/>
        </p:nvSpPr>
        <p:spPr>
          <a:xfrm>
            <a:off x="1933207" y="2974289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4" name="Плюс 23"/>
          <p:cNvSpPr/>
          <p:nvPr/>
        </p:nvSpPr>
        <p:spPr>
          <a:xfrm>
            <a:off x="5570389" y="2974944"/>
            <a:ext cx="1353789" cy="122830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8667" tIns="79333" rIns="158667" bIns="79333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343149" y="4314886"/>
            <a:ext cx="3112128" cy="1268211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Компьютерная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гарнитура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наушники </a:t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микрофоном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82741" y="4458247"/>
            <a:ext cx="4681945" cy="1268211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установленным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специализированным ПО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«Станция записи устных ответов»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8807" y="4453385"/>
            <a:ext cx="1690387" cy="991212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 устного экзамена</a:t>
            </a:r>
          </a:p>
        </p:txBody>
      </p:sp>
      <p:pic>
        <p:nvPicPr>
          <p:cNvPr id="1026" name="Picture 2" descr="http://pngimg.com/uploads/laptop/laptop_PNG59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168" y="2919453"/>
            <a:ext cx="1894239" cy="13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hevectorstore.com/wp-content/uploads/2015/01/Man-Thinking-03-400x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6" y="2779890"/>
            <a:ext cx="1618411" cy="161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Техническое обеспечение ППЭ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62406" y="2527916"/>
            <a:ext cx="288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Рабочие станции </a:t>
            </a:r>
            <a:endPara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 выхода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«Интернет»)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22" y="1384000"/>
            <a:ext cx="1109566" cy="9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ngimg.com/uploads/laptop/laptop_PNG59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01" y="1296595"/>
            <a:ext cx="2071401" cy="13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2020" y="1003812"/>
            <a:ext cx="4051325" cy="2154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05775" y="795639"/>
            <a:ext cx="3323559" cy="43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Аудитория проведения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089" y="1023398"/>
            <a:ext cx="4724456" cy="21344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3089" y="795639"/>
            <a:ext cx="4030986" cy="43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Аудитория подготовки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72" y="1295927"/>
            <a:ext cx="1234298" cy="8844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162518" y="2099805"/>
            <a:ext cx="1994283" cy="1145100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материалы 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endPara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ожидания 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8" descr="http://www.ok24it.ru/images/general/printer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98454" y="1248575"/>
            <a:ext cx="1188183" cy="100127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632524" y="2322823"/>
            <a:ext cx="1813713" cy="40643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6808" y="2488911"/>
            <a:ext cx="2056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Станция печати бланков регистрации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chermenin.wdfiles.com/local--files/home%3Ahome/computer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21" y="1248575"/>
            <a:ext cx="1240337" cy="1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007936" y="3502584"/>
            <a:ext cx="4085409" cy="2368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76012" y="3255921"/>
            <a:ext cx="3349255" cy="43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Резервное оборудование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://pngimg.com/uploads/laptop/laptop_PNG59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01" y="3895575"/>
            <a:ext cx="1520445" cy="12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71" y="3895575"/>
            <a:ext cx="968494" cy="108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.onlinelabels.com/images/clip-art/Merlin2525/USB%20DVD%20CD%20Writer%20Remix-19287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50" y="3990438"/>
            <a:ext cx="1194714" cy="7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465656" y="5047848"/>
            <a:ext cx="28404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Резервные рабочие 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станции (</a:t>
            </a:r>
            <a:r>
              <a:rPr lang="ru-RU" sz="15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 выхода </a:t>
            </a:r>
            <a:endParaRPr lang="ru-RU" sz="1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«Интернет»)</a:t>
            </a:r>
            <a:endParaRPr lang="ru-RU" sz="15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61254" y="4739762"/>
            <a:ext cx="2285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Резервный 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внешний </a:t>
            </a:r>
          </a:p>
          <a:p>
            <a:pPr algn="ctr">
              <a:defRPr/>
            </a:pPr>
            <a:r>
              <a:rPr lang="en-US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CD/DVD-</a:t>
            </a:r>
            <a:endParaRPr lang="ru-RU" sz="15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привод</a:t>
            </a:r>
            <a:endParaRPr lang="ru-RU" sz="15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25514" y="5026657"/>
            <a:ext cx="2285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Резервные 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гарнитуры</a:t>
            </a:r>
            <a:endParaRPr lang="ru-RU" sz="15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89" y="5932958"/>
            <a:ext cx="9001256" cy="839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Допустимо организовать одну аудиторию подготовки для экзаменов по нескольким иностранным языкам, но при этом в ней необходимо установить соответствующее количество станций печати!!!</a:t>
            </a:r>
            <a:endParaRPr lang="ru-RU" sz="1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6" descr="https://www.link-ural.ru/upload/iblock/d28/d2899a72ac62c5e1949f5add5ea6c7c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3645">
            <a:off x="2042361" y="3936959"/>
            <a:ext cx="943341" cy="69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96833" y="3502584"/>
            <a:ext cx="4719712" cy="2368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5745" y="3255921"/>
            <a:ext cx="3349255" cy="431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Штаб ППЭ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www.wordpresstvs.lt/wp-content/uploads/2016/05/pokeris-interne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4" y="3790829"/>
            <a:ext cx="1105776" cy="11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https://pngicon.ru/data/media/3/2_37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25" y="3707520"/>
            <a:ext cx="1355392" cy="135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s://bazava.ru/wp-content/uploads/2018/gscreenshot-cdfa6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91" y="5215032"/>
            <a:ext cx="1166312" cy="58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-216268" y="4895892"/>
            <a:ext cx="2213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Рабочая станция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выходом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«Интернет»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50850" y="4627685"/>
            <a:ext cx="1984594" cy="40643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Флеш-носители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123913" y="4967213"/>
            <a:ext cx="1813713" cy="406437"/>
          </a:xfrm>
          <a:prstGeom prst="rect">
            <a:avLst/>
          </a:prstGeom>
        </p:spPr>
        <p:txBody>
          <a:bodyPr wrap="square" lIns="158667" tIns="79333" rIns="158667" bIns="79333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019724" y="5526710"/>
            <a:ext cx="2533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USB-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модем</a:t>
            </a:r>
          </a:p>
        </p:txBody>
      </p:sp>
    </p:spTree>
    <p:extLst>
      <p:ext uri="{BB962C8B-B14F-4D97-AF65-F5344CB8AC3E}">
        <p14:creationId xmlns:p14="http://schemas.microsoft.com/office/powerpoint/2010/main" val="21621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Подготовка экзамена.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технической готовности ППЭ (за день до экзамена)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181" y="797436"/>
            <a:ext cx="4146698" cy="1594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Подтвердить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endParaRPr lang="ru-RU" sz="16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u="sng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</a:t>
            </a:r>
            <a:r>
              <a:rPr lang="ru-RU" sz="1600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сдаче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криптозащиты в штабе ППЭ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рабочих местах участников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авторизацию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специализированном федеральном портале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181" y="2463195"/>
            <a:ext cx="4146698" cy="126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Произвести контроль: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аудиозаписи на рабочих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станциях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отображения электронных КИМ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181" y="3813534"/>
            <a:ext cx="4146698" cy="108807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Подтвердить готовность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подготовки: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ГЭК; </a:t>
            </a:r>
          </a:p>
          <a:p>
            <a:pPr indent="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тестовой печати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181" y="4976038"/>
            <a:ext cx="8718699" cy="1073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33196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станциях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ответов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 специалистом формируется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кодами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активации экзамена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организатора в соответствующей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аудитории;</a:t>
            </a:r>
          </a:p>
          <a:p>
            <a:pPr indent="-333196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краткой инструкции по использованию станции записи устных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по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количеству участников ЕГЭ в ППЭ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3442" y="797436"/>
            <a:ext cx="4490437" cy="41041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!!!Важно</a:t>
            </a:r>
            <a:r>
              <a:rPr lang="ru-RU" sz="1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17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удостоверяется подписью</a:t>
            </a:r>
          </a:p>
          <a:p>
            <a:pPr indent="-555327">
              <a:buFont typeface="Wingdings" panose="05000000000000000000" pitchFamily="2" charset="2"/>
              <a:buChar char="ü"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специалиста</a:t>
            </a:r>
          </a:p>
          <a:p>
            <a:pPr indent="-555327">
              <a:buFont typeface="Wingdings" panose="05000000000000000000" pitchFamily="2" charset="2"/>
              <a:buChar char="ü"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ППЭ</a:t>
            </a:r>
          </a:p>
          <a:p>
            <a:pPr indent="-555327">
              <a:buFont typeface="Wingdings" panose="05000000000000000000" pitchFamily="2" charset="2"/>
              <a:buChar char="ü"/>
            </a:pPr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ГЭК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48" y="2126512"/>
            <a:ext cx="4283668" cy="27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10633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Проведение экзамена. Действия руководителя ППЭ </a:t>
            </a:r>
            <a:endParaRPr lang="ru-RU" sz="2400" b="1" dirty="0" smtClean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день экзамена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689" y="776175"/>
            <a:ext cx="6028664" cy="121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час до экзамена выдать всем организаторам в аудиториях проведения коды активации экзамена (код состоит из четырех цифр и генерируется средствами ПО Станции записи ответов)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ЕГЭ по использованию ПО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языке сдаваемого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проведения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833" y="2034341"/>
            <a:ext cx="6027520" cy="25163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полчаса до экзамена </a:t>
            </a:r>
          </a:p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организаторам в аудитории 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</a:t>
            </a:r>
            <a:endParaRPr lang="ru-RU" sz="1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инструкции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ЕГЭ по использованию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 устного экзамена по иностранным языкам: одна инструкция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ЕГЭ по языку сдаваемого экзамена; </a:t>
            </a:r>
            <a:endParaRPr lang="ru-RU" sz="16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 для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испорченных (бракованных) бланков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материалы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использовать участники ЕГЭ в период ожидания своей очереди: научно-популярные журналы, любые книги, журналы, газеты и т.п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сдаваемом языке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689" y="4603880"/>
            <a:ext cx="8965757" cy="20414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7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полчаса до экзамена </a:t>
            </a:r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</a:t>
            </a:r>
            <a:r>
              <a:rPr lang="ru-RU" sz="1600" b="1" u="sng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sz="1600" b="1" u="sng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инструкции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сейф-пакеты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электронными носителями в соответствии с количеством подготовленных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рабочих станций (протокол ППЭ-01-01-У) из расчёта один сейф-пакет на одну станцию записи, факт выдачи материалов фиксируется в ведомости </a:t>
            </a: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ППЭ-14-02-У;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ВДП для упаковки бланков регистрации;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конверт для упаковки использованных электронных носителей с КИМ</a:t>
            </a:r>
            <a:endParaRPr lang="ru-RU" sz="16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3.stockfresh.com/files/j/johanh/m/54/1807849_stock-photo-deal-do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"/>
          <a:stretch/>
        </p:blipFill>
        <p:spPr bwMode="auto">
          <a:xfrm>
            <a:off x="6496493" y="776175"/>
            <a:ext cx="2392325" cy="15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userapi.com/c845120/v845120471/456dc/P2Sbeo-PaU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4394" r="6169" b="4743"/>
          <a:stretch/>
        </p:blipFill>
        <p:spPr bwMode="auto">
          <a:xfrm>
            <a:off x="6849815" y="2365172"/>
            <a:ext cx="1645601" cy="21964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3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</a:rPr>
              <a:t>Получение ЭМ ответственными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</a:rPr>
              <a:t> организаторами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https://pp.userapi.com/c830408/v830408320/d3b3f/Y6AOfzUg79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8" t="3977" b="11058"/>
          <a:stretch/>
        </p:blipFill>
        <p:spPr bwMode="auto">
          <a:xfrm>
            <a:off x="5018567" y="839958"/>
            <a:ext cx="3967805" cy="5178070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833" y="839959"/>
            <a:ext cx="4762246" cy="956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Получение организаторами электронных носителей с ЭМ фиксируется в форме ППЭ-14-04 «Ведомость материалов сейф-пакета №___  по экзамену___»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2669" y="1807536"/>
            <a:ext cx="765542" cy="2254105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592726" y="4242395"/>
            <a:ext cx="3051544" cy="616687"/>
          </a:xfrm>
          <a:prstGeom prst="wedgeRoundRectCallout">
            <a:avLst>
              <a:gd name="adj1" fmla="val 21273"/>
              <a:gd name="adj2" fmla="val -83714"/>
              <a:gd name="adj3" fmla="val 16667"/>
            </a:avLst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Подпись организаторов </a:t>
            </a:r>
            <a:b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аудитории </a:t>
            </a:r>
            <a:r>
              <a:rPr lang="ru-RU" sz="1600" b="1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1600" b="1" u="sng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33" y="1967023"/>
            <a:ext cx="4762246" cy="180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ранее 10.00 часов организатор в аудитории проведения вскрывает сейф-пакет с дисками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передает диск с бланками регистрации 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(с пометкой «Для станции печати»)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том же сейф-пакете в аудиторию подготовки. Передача фиксируется в форме ППЭ-05-03-У (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раздел «Выдача ЭМ в аудитории подготовки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pp.userapi.com/c845016/v845016403/4dc25/bM_ZmOvxUN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8252" r="2041" b="16223"/>
          <a:stretch/>
        </p:blipFill>
        <p:spPr bwMode="auto">
          <a:xfrm rot="16200000">
            <a:off x="2662536" y="3880817"/>
            <a:ext cx="2266857" cy="225438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1-17.userapi.com/c840534/v840534403/7d2e6/rHkj-EchrAk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172" b="6521"/>
          <a:stretch/>
        </p:blipFill>
        <p:spPr bwMode="auto">
          <a:xfrm rot="16200000">
            <a:off x="152642" y="3815553"/>
            <a:ext cx="2270078" cy="23816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85065" y="6141438"/>
            <a:ext cx="2668771" cy="627320"/>
          </a:xfrm>
          <a:prstGeom prst="wedgeRoundRectCallout">
            <a:avLst>
              <a:gd name="adj1" fmla="val -21576"/>
              <a:gd name="adj2" fmla="val -81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Станции печати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(в аудитории подготовки)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991293" y="6151435"/>
            <a:ext cx="3685954" cy="617323"/>
          </a:xfrm>
          <a:prstGeom prst="wedgeRoundRectCallout">
            <a:avLst>
              <a:gd name="adj1" fmla="val -23814"/>
              <a:gd name="adj2" fmla="val -832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u="sng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Станции записи устных ответов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(в аудитории проведения)</a:t>
            </a:r>
            <a:endParaRPr lang="ru-RU" sz="1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54348">
            <a:off x="893135" y="5008009"/>
            <a:ext cx="882502" cy="712307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0902586">
            <a:off x="3445917" y="5151121"/>
            <a:ext cx="882502" cy="632314"/>
          </a:xfrm>
          <a:prstGeom prst="rect">
            <a:avLst/>
          </a:prstGeom>
          <a:noFill/>
          <a:ln w="285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bezwindowsa.ru/wp-content/uploads/2017/10/kak-podklyuchit-printer-k-kompyuteru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7"/>
          <a:stretch/>
        </p:blipFill>
        <p:spPr bwMode="auto">
          <a:xfrm>
            <a:off x="6911365" y="744262"/>
            <a:ext cx="2171345" cy="162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31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</a:rPr>
              <a:t>Начало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j-ea"/>
              </a:rPr>
              <a:t> экзамена в аудитории подготовки</a:t>
            </a: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00" y="786794"/>
            <a:ext cx="9028412" cy="1584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 ранее 10.00 часов организатор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аудитории подготовки получает </a:t>
            </a:r>
            <a:b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 организатора в аудитории проведения </a:t>
            </a:r>
            <a:b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(под подпись в форме ППЭ-05-03-У) </a:t>
            </a:r>
            <a:b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диски с бланками регистрации </a:t>
            </a:r>
            <a:b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устанавливает в </a:t>
            </a:r>
            <a:r>
              <a:rPr lang="en-US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CD/DVD-</a:t>
            </a:r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привод Станции печати</a:t>
            </a:r>
          </a:p>
        </p:txBody>
      </p:sp>
      <p:pic>
        <p:nvPicPr>
          <p:cNvPr id="6" name="Picture 6" descr="https://sun1-17.userapi.com/c840534/v840534403/7d2e6/rHkj-EchrA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172" b="6521"/>
          <a:stretch/>
        </p:blipFill>
        <p:spPr bwMode="auto">
          <a:xfrm rot="16200000">
            <a:off x="3979149" y="798015"/>
            <a:ext cx="1304739" cy="13688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p.userapi.com/c845321/v845321403/4b86d/D4wRl-1Ucp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12105" r="1666" b="16206"/>
          <a:stretch/>
        </p:blipFill>
        <p:spPr bwMode="auto">
          <a:xfrm>
            <a:off x="5610946" y="1001164"/>
            <a:ext cx="1014799" cy="10051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302176" y="1233360"/>
            <a:ext cx="273527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37838" y="1233360"/>
            <a:ext cx="273527" cy="54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00" y="2417101"/>
            <a:ext cx="9028412" cy="2807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2. На Станции печати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вводит количество ЭМ для печати,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равное фактическому количеству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участников в аудитории подготовки.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диска по 5 ЭМ печатаются все бланки,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затем организатор вставляет </a:t>
            </a:r>
          </a:p>
          <a:p>
            <a:r>
              <a:rPr lang="ru-RU" sz="17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следующий диск с ЭМ</a:t>
            </a:r>
          </a:p>
        </p:txBody>
      </p:sp>
      <p:pic>
        <p:nvPicPr>
          <p:cNvPr id="5125" name="Picture 5" descr="C:\Users\gridunova\Desktop\print_0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2"/>
          <a:stretch/>
        </p:blipFill>
        <p:spPr bwMode="auto">
          <a:xfrm>
            <a:off x="4021504" y="2470411"/>
            <a:ext cx="5018530" cy="2697018"/>
          </a:xfrm>
          <a:prstGeom prst="rect">
            <a:avLst/>
          </a:prstGeom>
          <a:noFill/>
          <a:ln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301" y="5252484"/>
            <a:ext cx="9028412" cy="80807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Организатор раздает бланки участникам ЕГЭ, проводит контроль заполнения бланков.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Начало экзамена в аудитории подготовки – завершение заполнения бланков и проведения инструктажа, окончание экзамена – когда аудиторию покинул последний участник. </a:t>
            </a:r>
          </a:p>
        </p:txBody>
      </p:sp>
    </p:spTree>
    <p:extLst>
      <p:ext uri="{BB962C8B-B14F-4D97-AF65-F5344CB8AC3E}">
        <p14:creationId xmlns:p14="http://schemas.microsoft.com/office/powerpoint/2010/main" val="42549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 eaLnBrk="1" hangingPunct="1">
              <a:lnSpc>
                <a:spcPct val="100000"/>
              </a:lnSpc>
              <a:defRPr/>
            </a:pP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Переход участников ЕГЭ в </a:t>
            </a: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аудиторию 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проведения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0025" y="981074"/>
            <a:ext cx="3571875" cy="1266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подготовки</a:t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форме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ППЭ-05-02-У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заполняет время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начала экзамена в аудитории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вскрытия доставочных пакетов с 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76900" y="981075"/>
            <a:ext cx="3238500" cy="1266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Сообщает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организатору вне аудитории об окончании заполнения бланков регистрации участниками ЕГЭ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76900" y="3609975"/>
            <a:ext cx="3238500" cy="20669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вызове группы участников ЕГЭ каждой очереди для перехода </a:t>
            </a:r>
            <a:b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аудиторию проведения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форме ППЭ-05-02-У необходимо сделать отметку «Бланк регистрации получен» </a:t>
            </a:r>
            <a:r>
              <a:rPr lang="ru-RU" sz="16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получить подпись участника ЕГЭ, покидающего аудиторию подготовки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6" y="3609973"/>
            <a:ext cx="3571874" cy="2066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Проконтролировать наличие бланка регистрации и ручки у участников ЕГЭ, покидающих аудиторию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59097" y="1328736"/>
            <a:ext cx="919778" cy="57150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868581" y="2588731"/>
            <a:ext cx="855136" cy="60483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380">
            <a:off x="1386799" y="4454062"/>
            <a:ext cx="816018" cy="1151216"/>
          </a:xfrm>
          <a:prstGeom prst="rect">
            <a:avLst/>
          </a:prstGeom>
        </p:spPr>
      </p:pic>
      <p:pic>
        <p:nvPicPr>
          <p:cNvPr id="14" name="Picture 2" descr="C:\Users\Wolf\Desktop\7f5b800ebef24c3213badc0248ec760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442">
            <a:off x="1802116" y="4744562"/>
            <a:ext cx="921152" cy="8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1238" y="4949956"/>
            <a:ext cx="1702368" cy="11079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27932" y="4576763"/>
            <a:ext cx="1125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Аудитория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ebiconspng.com/wp-content/uploads/2017/09/Clock-PNG-Image-936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73" y="2357520"/>
            <a:ext cx="1138777" cy="11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" t="20403" r="29494" b="37517"/>
          <a:stretch/>
        </p:blipFill>
        <p:spPr bwMode="auto">
          <a:xfrm>
            <a:off x="3626535" y="2357520"/>
            <a:ext cx="2251774" cy="1166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10800000">
            <a:off x="4259097" y="3919536"/>
            <a:ext cx="919778" cy="57150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27364</TotalTime>
  <Words>989</Words>
  <Application>Microsoft Office PowerPoint</Application>
  <PresentationFormat>Экран (4:3)</PresentationFormat>
  <Paragraphs>180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Обучающие семинары</dc:title>
  <dc:creator>Мария Гридунова</dc:creator>
  <cp:lastModifiedBy>Мария Гридунова</cp:lastModifiedBy>
  <cp:revision>2086</cp:revision>
  <cp:lastPrinted>2018-01-29T11:16:13Z</cp:lastPrinted>
  <dcterms:created xsi:type="dcterms:W3CDTF">2014-12-02T07:06:06Z</dcterms:created>
  <dcterms:modified xsi:type="dcterms:W3CDTF">2018-05-11T13:46:05Z</dcterms:modified>
</cp:coreProperties>
</file>