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029" r:id="rId2"/>
  </p:sldMasterIdLst>
  <p:notesMasterIdLst>
    <p:notesMasterId r:id="rId21"/>
  </p:notesMasterIdLst>
  <p:sldIdLst>
    <p:sldId id="714" r:id="rId3"/>
    <p:sldId id="699" r:id="rId4"/>
    <p:sldId id="715" r:id="rId5"/>
    <p:sldId id="706" r:id="rId6"/>
    <p:sldId id="716" r:id="rId7"/>
    <p:sldId id="717" r:id="rId8"/>
    <p:sldId id="709" r:id="rId9"/>
    <p:sldId id="692" r:id="rId10"/>
    <p:sldId id="701" r:id="rId11"/>
    <p:sldId id="691" r:id="rId12"/>
    <p:sldId id="711" r:id="rId13"/>
    <p:sldId id="678" r:id="rId14"/>
    <p:sldId id="690" r:id="rId15"/>
    <p:sldId id="703" r:id="rId16"/>
    <p:sldId id="686" r:id="rId17"/>
    <p:sldId id="718" r:id="rId18"/>
    <p:sldId id="713" r:id="rId19"/>
    <p:sldId id="687" r:id="rId20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003B68"/>
    <a:srgbClr val="E9EDF4"/>
    <a:srgbClr val="B9D08C"/>
    <a:srgbClr val="004620"/>
    <a:srgbClr val="005EA4"/>
    <a:srgbClr val="8FCE4A"/>
    <a:srgbClr val="D0D8E8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3" autoAdjust="0"/>
    <p:restoredTop sz="88646" autoAdjust="0"/>
  </p:normalViewPr>
  <p:slideViewPr>
    <p:cSldViewPr>
      <p:cViewPr>
        <p:scale>
          <a:sx n="75" d="100"/>
          <a:sy n="75" d="100"/>
        </p:scale>
        <p:origin x="-101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02C5972-2329-47D0-B400-404906CEAB6F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ED8F23-010D-4F78-922C-D54BDD3AB2AF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9D9A80-9608-4CDC-8DBF-5BAAF36E4E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74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D6E1EC-AA0B-4EDF-ACB0-5AB9A367BE5F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D887BA-FDAA-46B9-AA01-F780DD98C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85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637524-24FF-4589-9ECF-5B9A51295E5A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EC0658-A7CD-4611-907F-90AE57FD04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97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510489-C647-4EE4-99D8-39D7A8058756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4C10DB-3B34-4BD9-8109-E7CAC98F3A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06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65088A-B03A-49C0-9708-B1B4A03FF83D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9047B0-C55D-4067-A615-C960FD6229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13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4E99C8-FED8-4E22-8302-4548736F8D6F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A29156-6D72-454B-82BB-670E10D78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408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C7A426-BA79-48F5-AAB8-517AAF19E407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A394A0-6A0B-4DB9-A9D0-B4A1B8EDCB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099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F4B208-025D-4121-A883-C713FA4AE07F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F7B881-9C8E-4653-A70B-6E47C5998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93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6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77479A-42C3-44DD-A9A8-4714CF2B63A6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FF3FBA-2047-4599-9AE7-C09CBB8B85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17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A8C1C7-A262-43A8-B66D-DEFF86BCF732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DCC995-A627-44A3-BCE2-63D3FD4CBE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955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E4EEA6-5F89-4EA0-9629-2F350229A761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3A4ADF-A620-4A8B-8E19-2E3B68AB7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162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F8804-4E93-4127-B0B9-70A3C0EDBC88}" type="datetimeFigureOut">
              <a:rPr lang="ru-RU"/>
              <a:pPr>
                <a:defRPr/>
              </a:pPr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CA0624C-8763-4E73-8543-A2C4AC8B00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24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  <p:sldLayoutId id="21474850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coko.ru/pp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7">
            <a:extLst>
              <a:ext uri="{FF2B5EF4-FFF2-40B4-BE49-F238E27FC236}">
                <a16:creationId xmlns="" xmlns:a16="http://schemas.microsoft.com/office/drawing/2014/main" id="{2FA9D634-86F6-440E-8A22-FB0A6043C5F2}"/>
              </a:ext>
            </a:extLst>
          </p:cNvPr>
          <p:cNvSpPr/>
          <p:nvPr/>
        </p:nvSpPr>
        <p:spPr>
          <a:xfrm>
            <a:off x="-972616" y="692696"/>
            <a:ext cx="10615891" cy="7488832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Овал 7">
            <a:extLst>
              <a:ext uri="{FF2B5EF4-FFF2-40B4-BE49-F238E27FC236}">
                <a16:creationId xmlns="" xmlns:a16="http://schemas.microsoft.com/office/drawing/2014/main" id="{F1EE5973-D520-420E-86CD-F4DC6946D7D0}"/>
              </a:ext>
            </a:extLst>
          </p:cNvPr>
          <p:cNvSpPr/>
          <p:nvPr/>
        </p:nvSpPr>
        <p:spPr>
          <a:xfrm>
            <a:off x="-1180119" y="1834231"/>
            <a:ext cx="9224723" cy="659961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2987824" y="5201905"/>
            <a:ext cx="59766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17375E"/>
                </a:solidFill>
                <a:latin typeface="Century Gothic" panose="020B0502020202020204" pitchFamily="34" charset="0"/>
              </a:rPr>
              <a:t>Чмелёва Елена Николаевна,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17375E"/>
                </a:solidFill>
                <a:latin typeface="Century Gothic" panose="020B0502020202020204" pitchFamily="34" charset="0"/>
              </a:rPr>
              <a:t>главный эксперт отдела обеспечения ГИА Регионального центра оценки качества образования Орловской области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548061"/>
            <a:ext cx="83010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Особенности проведения </a:t>
            </a:r>
            <a:b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итогового сочинения (изложения) </a:t>
            </a:r>
            <a:b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2024 </a:t>
            </a: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– </a:t>
            </a:r>
            <a:r>
              <a:rPr lang="ru-RU" alt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2025 </a:t>
            </a: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учебном году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542182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689546" y="408322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31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445346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i="1" dirty="0" smtClean="0">
                <a:solidFill>
                  <a:prstClr val="white"/>
                </a:solidFill>
                <a:latin typeface="Cambria" pitchFamily="18" charset="0"/>
              </a:rPr>
              <a:t>15 ноября 2024 </a:t>
            </a:r>
            <a:r>
              <a:rPr lang="ru-RU" altLang="ru-RU" sz="1400" b="1" i="1" dirty="0">
                <a:solidFill>
                  <a:prstClr val="white"/>
                </a:solidFill>
                <a:latin typeface="Cambria" pitchFamily="18" charset="0"/>
              </a:rPr>
              <a:t>г.</a:t>
            </a:r>
            <a:endParaRPr lang="ru-RU" altLang="ru-RU" sz="1200" b="1" i="1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26B2998C-1E2C-472F-8798-44E75B909338}"/>
              </a:ext>
            </a:extLst>
          </p:cNvPr>
          <p:cNvSpPr/>
          <p:nvPr/>
        </p:nvSpPr>
        <p:spPr>
          <a:xfrm>
            <a:off x="-1850282" y="2257672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B3828FD4-388C-46D9-9A08-D1908E560C45}"/>
              </a:ext>
            </a:extLst>
          </p:cNvPr>
          <p:cNvSpPr/>
          <p:nvPr/>
        </p:nvSpPr>
        <p:spPr>
          <a:xfrm>
            <a:off x="6499601" y="201765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6012447" y="499277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5D6CE071-8FD3-4C26-ADCF-13F1D79B7617}"/>
              </a:ext>
            </a:extLst>
          </p:cNvPr>
          <p:cNvSpPr/>
          <p:nvPr/>
        </p:nvSpPr>
        <p:spPr>
          <a:xfrm>
            <a:off x="7487332" y="4747937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8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7">
            <a:extLst>
              <a:ext uri="{FF2B5EF4-FFF2-40B4-BE49-F238E27FC236}">
                <a16:creationId xmlns:a16="http://schemas.microsoft.com/office/drawing/2014/main" xmlns="" id="{E9ED5501-1477-4963-90F5-A4AC7101F56A}"/>
              </a:ext>
            </a:extLst>
          </p:cNvPr>
          <p:cNvSpPr/>
          <p:nvPr/>
        </p:nvSpPr>
        <p:spPr>
          <a:xfrm rot="16472114">
            <a:off x="2324608" y="-169984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2" name="Овал 7">
            <a:extLst>
              <a:ext uri="{FF2B5EF4-FFF2-40B4-BE49-F238E27FC236}">
                <a16:creationId xmlns:a16="http://schemas.microsoft.com/office/drawing/2014/main" xmlns="" id="{7E4A9B82-C277-4F09-8FF5-5AAD0E4B635F}"/>
              </a:ext>
            </a:extLst>
          </p:cNvPr>
          <p:cNvSpPr/>
          <p:nvPr/>
        </p:nvSpPr>
        <p:spPr>
          <a:xfrm rot="16752542">
            <a:off x="5022104" y="2322793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1007542" y="67469"/>
            <a:ext cx="7884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Завершение ИС(И) в аудитории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(действия организатора в аудитории)</a:t>
            </a:r>
            <a:endParaRPr lang="ru-RU" alt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Блок-схема: решение 33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35000" y="1557290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96579" y="1556792"/>
            <a:ext cx="85612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Проверить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наличие:</a:t>
            </a:r>
          </a:p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	</a:t>
            </a:r>
            <a:r>
              <a:rPr lang="ru-RU" sz="2000" u="sng" dirty="0">
                <a:solidFill>
                  <a:srgbClr val="003B68"/>
                </a:solidFill>
                <a:latin typeface="Century Gothic" panose="020B0502020202020204" pitchFamily="34" charset="0"/>
              </a:rPr>
              <a:t>номера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 темы ИС(И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) во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всех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бланках;</a:t>
            </a:r>
          </a:p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	</a:t>
            </a:r>
            <a:r>
              <a:rPr lang="ru-RU" sz="2000" u="sng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названия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</a:t>
            </a:r>
            <a:r>
              <a:rPr lang="ru-RU" sz="2000" u="sng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темы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сочинения (название текста изложения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)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/>
            </a:r>
            <a:b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на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листе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№ 1 бланков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записи;</a:t>
            </a:r>
            <a:endParaRPr lang="ru-RU" sz="2000" dirty="0" smtClean="0">
              <a:solidFill>
                <a:srgbClr val="003B68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	</a:t>
            </a:r>
            <a:r>
              <a:rPr lang="ru-RU" sz="2000" u="sng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нумерации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бланков записи.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3789040"/>
            <a:ext cx="8446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Заполнить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в бланке регистрации поле «Количество бланков записи» (минимум 2 листа).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Блок-схема: решение 39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111978" y="3908463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Блок-схема: решение 40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107008" y="5453150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30654" y="5445224"/>
            <a:ext cx="842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Заполнить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форму ИС-05 с подписями участников ИС(И).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Блок-схема: решение 42"/>
          <p:cNvSpPr>
            <a:spLocks noChangeAspect="1"/>
          </p:cNvSpPr>
          <p:nvPr/>
        </p:nvSpPr>
        <p:spPr>
          <a:xfrm rot="5400000">
            <a:off x="35000" y="1209444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04163" y="1228690"/>
            <a:ext cx="8525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Объявить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завершение написания ИС(И).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Блок-схема: решение 44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82943" y="3213474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11560" y="3140968"/>
            <a:ext cx="8424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Поставить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знак «</a:t>
            </a:r>
            <a:r>
              <a:rPr lang="en-US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Z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» на последнем листе бланков записи (при наличие ДБЗ – на последнем листе ДБЗ).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Блок-схема: решение 58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107008" y="5865455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630654" y="5857529"/>
            <a:ext cx="8117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Передать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упакованные в конверты материалы ИС(И), </a:t>
            </a:r>
            <a:b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с заполненными сопроводительными бланками, </a:t>
            </a:r>
            <a:b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руководителю ОО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Блок-схема: решение 64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107008" y="4473867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578173" y="4437112"/>
            <a:ext cx="8424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Поместить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комплект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бланков каждого участника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в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файл: бланк регистрации,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бланк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записи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лист 1,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бланк записи лист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2,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ДБЗ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(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лист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3 и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т. д.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), при наличии.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: скругленные углы 45">
            <a:extLst>
              <a:ext uri="{FF2B5EF4-FFF2-40B4-BE49-F238E27FC236}">
                <a16:creationId xmlns:a16="http://schemas.microsoft.com/office/drawing/2014/main" xmlns="" id="{61AF566A-C237-4AB1-8F39-4362D907A5D9}"/>
              </a:ext>
            </a:extLst>
          </p:cNvPr>
          <p:cNvSpPr/>
          <p:nvPr/>
        </p:nvSpPr>
        <p:spPr>
          <a:xfrm>
            <a:off x="-1404664" y="103233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46">
            <a:extLst>
              <a:ext uri="{FF2B5EF4-FFF2-40B4-BE49-F238E27FC236}">
                <a16:creationId xmlns:a16="http://schemas.microsoft.com/office/drawing/2014/main" xmlns="" id="{CE1C5139-5614-4F4F-BCDB-40F4E4B66EFC}"/>
              </a:ext>
            </a:extLst>
          </p:cNvPr>
          <p:cNvSpPr/>
          <p:nvPr/>
        </p:nvSpPr>
        <p:spPr>
          <a:xfrm>
            <a:off x="3419872" y="11413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7">
            <a:extLst>
              <a:ext uri="{FF2B5EF4-FFF2-40B4-BE49-F238E27FC236}">
                <a16:creationId xmlns:a16="http://schemas.microsoft.com/office/drawing/2014/main" xmlns="" id="{7E4A9B82-C277-4F09-8FF5-5AAD0E4B635F}"/>
              </a:ext>
            </a:extLst>
          </p:cNvPr>
          <p:cNvSpPr/>
          <p:nvPr/>
        </p:nvSpPr>
        <p:spPr>
          <a:xfrm rot="6931267">
            <a:off x="-1273963" y="-36081"/>
            <a:ext cx="3164561" cy="1526910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7">
            <a:extLst>
              <a:ext uri="{FF2B5EF4-FFF2-40B4-BE49-F238E27FC236}">
                <a16:creationId xmlns:a16="http://schemas.microsoft.com/office/drawing/2014/main" xmlns="" id="{4C5BC2F6-457D-4F59-BE71-877BD7BFE6C1}"/>
              </a:ext>
            </a:extLst>
          </p:cNvPr>
          <p:cNvSpPr/>
          <p:nvPr/>
        </p:nvSpPr>
        <p:spPr>
          <a:xfrm>
            <a:off x="-325826" y="3220390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5" name="Овал 7">
            <a:extLst>
              <a:ext uri="{FF2B5EF4-FFF2-40B4-BE49-F238E27FC236}">
                <a16:creationId xmlns:a16="http://schemas.microsoft.com/office/drawing/2014/main" xmlns="" id="{C529F975-5C1D-42D1-AF9A-D996FE70DAEE}"/>
              </a:ext>
            </a:extLst>
          </p:cNvPr>
          <p:cNvSpPr/>
          <p:nvPr/>
        </p:nvSpPr>
        <p:spPr>
          <a:xfrm>
            <a:off x="-856227" y="4069385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6" name="Овал 7">
            <a:extLst>
              <a:ext uri="{FF2B5EF4-FFF2-40B4-BE49-F238E27FC236}">
                <a16:creationId xmlns:a16="http://schemas.microsoft.com/office/drawing/2014/main" xmlns="" id="{9C2B6145-C084-4C29-A7C3-B6FBC3B77998}"/>
              </a:ext>
            </a:extLst>
          </p:cNvPr>
          <p:cNvSpPr/>
          <p:nvPr/>
        </p:nvSpPr>
        <p:spPr>
          <a:xfrm rot="404496" flipH="1" flipV="1">
            <a:off x="2946851" y="-458650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7" name="Овал 7">
            <a:extLst>
              <a:ext uri="{FF2B5EF4-FFF2-40B4-BE49-F238E27FC236}">
                <a16:creationId xmlns:a16="http://schemas.microsoft.com/office/drawing/2014/main" xmlns="" id="{BD65834F-0ED6-4B85-9329-82E3A3C586AA}"/>
              </a:ext>
            </a:extLst>
          </p:cNvPr>
          <p:cNvSpPr/>
          <p:nvPr/>
        </p:nvSpPr>
        <p:spPr>
          <a:xfrm rot="662638" flipH="1" flipV="1">
            <a:off x="4393483" y="-325534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9" y="211485"/>
            <a:ext cx="3878624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Сбор бланков в аудитории</a:t>
            </a:r>
            <a:endParaRPr lang="ru-RU" alt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6882"/>
            <a:ext cx="2322422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599590" y="2216019"/>
            <a:ext cx="551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31232"/>
            <a:ext cx="2356524" cy="3434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157698" y="2848970"/>
            <a:ext cx="524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"/>
          <a:srcRect l="74905" t="66734" r="20114" b="30313"/>
          <a:stretch/>
        </p:blipFill>
        <p:spPr>
          <a:xfrm>
            <a:off x="1887622" y="2513631"/>
            <a:ext cx="586448" cy="1913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455" y="2772093"/>
            <a:ext cx="1692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 </a:t>
            </a:r>
          </a:p>
          <a:p>
            <a:r>
              <a:rPr lang="ru-RU" dirty="0"/>
              <a:t> </a:t>
            </a:r>
            <a:r>
              <a:rPr lang="ru-RU" dirty="0" smtClean="0"/>
              <a:t>        Текст</a:t>
            </a:r>
          </a:p>
          <a:p>
            <a:r>
              <a:rPr lang="ru-RU" dirty="0" smtClean="0"/>
              <a:t>Текст</a:t>
            </a:r>
          </a:p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dirty="0"/>
              <a:t>Текст</a:t>
            </a:r>
          </a:p>
          <a:p>
            <a:r>
              <a:rPr lang="ru-RU" dirty="0"/>
              <a:t>Текст</a:t>
            </a:r>
          </a:p>
          <a:p>
            <a:r>
              <a:rPr lang="ru-RU" dirty="0" smtClean="0"/>
              <a:t>          Текст</a:t>
            </a:r>
            <a:endParaRPr lang="ru-RU" dirty="0"/>
          </a:p>
          <a:p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09573" y="4782954"/>
            <a:ext cx="1795851" cy="370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19471" y="5153226"/>
            <a:ext cx="1800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99472" y="3497042"/>
            <a:ext cx="1928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 </a:t>
            </a:r>
          </a:p>
          <a:p>
            <a:r>
              <a:rPr lang="ru-RU" dirty="0"/>
              <a:t> </a:t>
            </a:r>
            <a:r>
              <a:rPr lang="ru-RU" dirty="0" smtClean="0"/>
              <a:t>        Текст</a:t>
            </a:r>
          </a:p>
          <a:p>
            <a:r>
              <a:rPr lang="ru-RU" dirty="0" smtClean="0"/>
              <a:t>Текст</a:t>
            </a:r>
          </a:p>
          <a:p>
            <a:r>
              <a:rPr lang="ru-RU" dirty="0"/>
              <a:t> </a:t>
            </a:r>
            <a:r>
              <a:rPr lang="ru-RU" dirty="0" smtClean="0"/>
              <a:t>        Текст</a:t>
            </a:r>
          </a:p>
          <a:p>
            <a:r>
              <a:rPr lang="ru-RU" dirty="0" smtClean="0"/>
              <a:t>Текст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051857" y="5009210"/>
            <a:ext cx="16432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3051858" y="5009210"/>
            <a:ext cx="1630554" cy="940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051857" y="5949279"/>
            <a:ext cx="16432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tihonovskaya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47" y="5225234"/>
            <a:ext cx="553031" cy="5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6" t="42406" r="40953" b="28797"/>
          <a:stretch/>
        </p:blipFill>
        <p:spPr bwMode="auto">
          <a:xfrm>
            <a:off x="7638915" y="5415726"/>
            <a:ext cx="1325573" cy="1037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7885078" y="5991790"/>
            <a:ext cx="30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519471" y="4793186"/>
            <a:ext cx="1800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951518" y="4711182"/>
            <a:ext cx="792088" cy="5860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095534" y="4711182"/>
            <a:ext cx="720080" cy="5860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7"/>
          <a:srcRect l="36023" t="18511" r="36164" b="11610"/>
          <a:stretch/>
        </p:blipFill>
        <p:spPr>
          <a:xfrm>
            <a:off x="5580112" y="2420888"/>
            <a:ext cx="1993696" cy="27562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/>
          <a:srcRect l="74905" t="66734" r="20114" b="30313"/>
          <a:stretch/>
        </p:blipFill>
        <p:spPr>
          <a:xfrm>
            <a:off x="6997744" y="2841135"/>
            <a:ext cx="477614" cy="155817"/>
          </a:xfrm>
          <a:prstGeom prst="rect">
            <a:avLst/>
          </a:prstGeom>
        </p:spPr>
      </p:pic>
      <p:cxnSp>
        <p:nvCxnSpPr>
          <p:cNvPr id="18" name="Прямая со стрелкой 17"/>
          <p:cNvCxnSpPr>
            <a:stCxn id="73" idx="1"/>
          </p:cNvCxnSpPr>
          <p:nvPr/>
        </p:nvCxnSpPr>
        <p:spPr>
          <a:xfrm flipH="1" flipV="1">
            <a:off x="6804249" y="2983742"/>
            <a:ext cx="1080829" cy="3192714"/>
          </a:xfrm>
          <a:prstGeom prst="straightConnector1">
            <a:avLst/>
          </a:prstGeom>
          <a:ln w="38100">
            <a:solidFill>
              <a:srgbClr val="00B05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6588225" y="2852936"/>
            <a:ext cx="409520" cy="16736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6384" name="TextBox 16383"/>
          <p:cNvSpPr txBox="1"/>
          <p:nvPr/>
        </p:nvSpPr>
        <p:spPr>
          <a:xfrm>
            <a:off x="5724128" y="5483210"/>
            <a:ext cx="1751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ВНИМАНИЕ!!!</a:t>
            </a:r>
          </a:p>
          <a:p>
            <a:pPr algn="ctr"/>
            <a:r>
              <a:rPr lang="ru-RU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Минимум </a:t>
            </a:r>
            <a:br>
              <a:rPr lang="ru-RU" dirty="0" smtClean="0">
                <a:solidFill>
                  <a:srgbClr val="004F8A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2 листа</a:t>
            </a:r>
            <a:endParaRPr lang="ru-RU" dirty="0">
              <a:solidFill>
                <a:srgbClr val="004F8A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4203" y="1372706"/>
            <a:ext cx="327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Проставление знака «</a:t>
            </a:r>
            <a:r>
              <a:rPr lang="en-US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Z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»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1372706"/>
            <a:ext cx="377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Фиксирование </a:t>
            </a:r>
            <a:b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количества бланков записи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: скругленные углы 35">
            <a:extLst>
              <a:ext uri="{FF2B5EF4-FFF2-40B4-BE49-F238E27FC236}">
                <a16:creationId xmlns:a16="http://schemas.microsoft.com/office/drawing/2014/main" xmlns="" id="{176B580C-68D6-4797-B920-E3DABB9007DA}"/>
              </a:ext>
            </a:extLst>
          </p:cNvPr>
          <p:cNvSpPr/>
          <p:nvPr/>
        </p:nvSpPr>
        <p:spPr>
          <a:xfrm>
            <a:off x="-2063249" y="168239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3">
            <a:extLst>
              <a:ext uri="{FF2B5EF4-FFF2-40B4-BE49-F238E27FC236}">
                <a16:creationId xmlns:a16="http://schemas.microsoft.com/office/drawing/2014/main" xmlns="" id="{53934B84-6E40-44BE-AB73-D4DE29B7341E}"/>
              </a:ext>
            </a:extLst>
          </p:cNvPr>
          <p:cNvSpPr/>
          <p:nvPr/>
        </p:nvSpPr>
        <p:spPr>
          <a:xfrm flipV="1">
            <a:off x="1611694" y="1295049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6">
            <a:extLst>
              <a:ext uri="{FF2B5EF4-FFF2-40B4-BE49-F238E27FC236}">
                <a16:creationId xmlns:a16="http://schemas.microsoft.com/office/drawing/2014/main" xmlns="" id="{0C44A569-DB86-4730-85D8-456772255B42}"/>
              </a:ext>
            </a:extLst>
          </p:cNvPr>
          <p:cNvSpPr/>
          <p:nvPr/>
        </p:nvSpPr>
        <p:spPr>
          <a:xfrm flipV="1">
            <a:off x="4720410" y="6597352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3347864" y="68263"/>
            <a:ext cx="604867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Руководитель ОО принимает </a:t>
            </a:r>
            <a:b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от организатора в аудитории:</a:t>
            </a:r>
            <a:endParaRPr lang="ru-RU" altLang="ru-RU" sz="2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tihonovskaya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2" t="1782" b="3653"/>
          <a:stretch/>
        </p:blipFill>
        <p:spPr bwMode="auto">
          <a:xfrm>
            <a:off x="-36512" y="1144162"/>
            <a:ext cx="9180512" cy="57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508104" y="1124744"/>
            <a:ext cx="3600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з</a:t>
            </a:r>
            <a:r>
              <a:rPr lang="ru-RU" dirty="0">
                <a:latin typeface="Century Gothic" panose="020B0502020202020204" pitchFamily="34" charset="0"/>
              </a:rPr>
              <a:t>апечатанный </a:t>
            </a: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конверт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с 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использованными</a:t>
            </a:r>
            <a:r>
              <a:rPr lang="ru-RU" dirty="0" smtClean="0">
                <a:latin typeface="Century Gothic" panose="020B0502020202020204" pitchFamily="34" charset="0"/>
              </a:rPr>
              <a:t> комплектами бланков;</a:t>
            </a:r>
            <a:endParaRPr lang="ru-RU" sz="800" dirty="0" smtClean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конверт</a:t>
            </a:r>
            <a:r>
              <a:rPr lang="ru-RU" dirty="0" smtClean="0">
                <a:latin typeface="Century Gothic" panose="020B0502020202020204" pitchFamily="34" charset="0"/>
              </a:rPr>
              <a:t> с 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неиспользованными</a:t>
            </a:r>
            <a:r>
              <a:rPr lang="ru-RU" dirty="0" smtClean="0">
                <a:latin typeface="Century Gothic" panose="020B0502020202020204" pitchFamily="34" charset="0"/>
              </a:rPr>
              <a:t> комплектами бланков;</a:t>
            </a: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конверт</a:t>
            </a:r>
            <a:r>
              <a:rPr lang="ru-RU" dirty="0" smtClean="0">
                <a:latin typeface="Century Gothic" panose="020B0502020202020204" pitchFamily="34" charset="0"/>
              </a:rPr>
              <a:t> с 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испорченными</a:t>
            </a:r>
            <a:r>
              <a:rPr lang="ru-RU" dirty="0" smtClean="0">
                <a:latin typeface="Century Gothic" panose="020B0502020202020204" pitchFamily="34" charset="0"/>
              </a:rPr>
              <a:t> комплектами бланков;</a:t>
            </a: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з</a:t>
            </a:r>
            <a:r>
              <a:rPr lang="ru-RU" dirty="0">
                <a:latin typeface="Century Gothic" panose="020B0502020202020204" pitchFamily="34" charset="0"/>
              </a:rPr>
              <a:t>апечатанный </a:t>
            </a: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конверт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с 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черновиками</a:t>
            </a:r>
            <a:r>
              <a:rPr lang="ru-RU" dirty="0" smtClean="0">
                <a:latin typeface="Century Gothic" panose="020B0502020202020204" pitchFamily="34" charset="0"/>
              </a:rPr>
              <a:t>;</a:t>
            </a:r>
          </a:p>
          <a:p>
            <a:endParaRPr lang="ru-RU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форму</a:t>
            </a:r>
            <a:r>
              <a:rPr lang="ru-RU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ИС-05</a:t>
            </a:r>
            <a:r>
              <a:rPr lang="ru-RU" dirty="0" smtClean="0">
                <a:latin typeface="Century Gothic" panose="020B0502020202020204" pitchFamily="34" charset="0"/>
              </a:rPr>
              <a:t> (на двух листах);</a:t>
            </a: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формы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ИС-08, ИС-09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(при наличии)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589004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Обеспечивает хранение </a:t>
            </a:r>
            <a:r>
              <a:rPr lang="ru-RU" altLang="ru-RU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материалов ИС(И</a:t>
            </a:r>
            <a:r>
              <a:rPr lang="ru-RU" altLang="ru-RU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) </a:t>
            </a:r>
            <a:br>
              <a:rPr lang="ru-RU" altLang="ru-RU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в сейфе до их передачи лицу, ответственному за проверку ИС(И) в МСУ или лицу, ответственному за проверку ИС(И)</a:t>
            </a:r>
            <a:endParaRPr lang="ru-RU" altLang="ru-RU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9">
            <a:extLst>
              <a:ext uri="{FF2B5EF4-FFF2-40B4-BE49-F238E27FC236}">
                <a16:creationId xmlns:a16="http://schemas.microsoft.com/office/drawing/2014/main" xmlns="" id="{2B3D4377-3F58-4288-83FB-24C7EB004179}"/>
              </a:ext>
            </a:extLst>
          </p:cNvPr>
          <p:cNvSpPr/>
          <p:nvPr/>
        </p:nvSpPr>
        <p:spPr>
          <a:xfrm>
            <a:off x="2641959" y="11413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7">
            <a:extLst>
              <a:ext uri="{FF2B5EF4-FFF2-40B4-BE49-F238E27FC236}">
                <a16:creationId xmlns:a16="http://schemas.microsoft.com/office/drawing/2014/main" xmlns="" id="{E9ED5501-1477-4963-90F5-A4AC7101F56A}"/>
              </a:ext>
            </a:extLst>
          </p:cNvPr>
          <p:cNvSpPr/>
          <p:nvPr/>
        </p:nvSpPr>
        <p:spPr>
          <a:xfrm rot="5400000">
            <a:off x="-1763869" y="-25016"/>
            <a:ext cx="6693540" cy="6407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7" name="Овал 7">
            <a:extLst>
              <a:ext uri="{FF2B5EF4-FFF2-40B4-BE49-F238E27FC236}">
                <a16:creationId xmlns:a16="http://schemas.microsoft.com/office/drawing/2014/main" xmlns="" id="{7E4A9B82-C277-4F09-8FF5-5AAD0E4B635F}"/>
              </a:ext>
            </a:extLst>
          </p:cNvPr>
          <p:cNvSpPr/>
          <p:nvPr/>
        </p:nvSpPr>
        <p:spPr>
          <a:xfrm rot="6011019">
            <a:off x="-2499052" y="-218093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: скругленные углы 45">
            <a:extLst>
              <a:ext uri="{FF2B5EF4-FFF2-40B4-BE49-F238E27FC236}">
                <a16:creationId xmlns:a16="http://schemas.microsoft.com/office/drawing/2014/main" xmlns="" id="{61AF566A-C237-4AB1-8F39-4362D907A5D9}"/>
              </a:ext>
            </a:extLst>
          </p:cNvPr>
          <p:cNvSpPr/>
          <p:nvPr/>
        </p:nvSpPr>
        <p:spPr>
          <a:xfrm>
            <a:off x="-1404664" y="103233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7">
            <a:extLst>
              <a:ext uri="{FF2B5EF4-FFF2-40B4-BE49-F238E27FC236}">
                <a16:creationId xmlns=""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6472114">
            <a:off x="2828664" y="13655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8" name="Овал 7">
            <a:extLst>
              <a:ext uri="{FF2B5EF4-FFF2-40B4-BE49-F238E27FC236}">
                <a16:creationId xmlns="" xmlns:a16="http://schemas.microsoft.com/office/drawing/2014/main" id="{7E4A9B82-C277-4F09-8FF5-5AAD0E4B635F}"/>
              </a:ext>
            </a:extLst>
          </p:cNvPr>
          <p:cNvSpPr/>
          <p:nvPr/>
        </p:nvSpPr>
        <p:spPr>
          <a:xfrm rot="16752542">
            <a:off x="4837534" y="2254964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9" name="Овал 7">
            <a:extLst>
              <a:ext uri="{FF2B5EF4-FFF2-40B4-BE49-F238E27FC236}">
                <a16:creationId xmlns:a16="http://schemas.microsoft.com/office/drawing/2014/main" xmlns="" id="{E9ED5501-1477-4963-90F5-A4AC7101F56A}"/>
              </a:ext>
            </a:extLst>
          </p:cNvPr>
          <p:cNvSpPr/>
          <p:nvPr/>
        </p:nvSpPr>
        <p:spPr>
          <a:xfrm rot="5400000">
            <a:off x="-1763869" y="-25016"/>
            <a:ext cx="6693540" cy="6407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2" name="Овал 7">
            <a:extLst>
              <a:ext uri="{FF2B5EF4-FFF2-40B4-BE49-F238E27FC236}">
                <a16:creationId xmlns:a16="http://schemas.microsoft.com/office/drawing/2014/main" xmlns="" id="{7E4A9B82-C277-4F09-8FF5-5AAD0E4B635F}"/>
              </a:ext>
            </a:extLst>
          </p:cNvPr>
          <p:cNvSpPr/>
          <p:nvPr/>
        </p:nvSpPr>
        <p:spPr>
          <a:xfrm rot="6011019">
            <a:off x="-2499052" y="-218093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3887862" y="44624"/>
            <a:ext cx="5148634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Сопроводительные бланки</a:t>
            </a:r>
            <a:b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к материалам ИС(И)</a:t>
            </a:r>
            <a:endParaRPr lang="ru-RU" altLang="ru-RU" sz="2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903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Сопроводительные бланки и формы ИС-05, ИС-06 размещены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на сайте </a:t>
            </a:r>
            <a:r>
              <a:rPr lang="en-US" u="sng" dirty="0" smtClean="0">
                <a:latin typeface="Century Gothic" panose="020B0502020202020204" pitchFamily="34" charset="0"/>
                <a:hlinkClick r:id="rId3"/>
              </a:rPr>
              <a:t>www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.</a:t>
            </a:r>
            <a:r>
              <a:rPr lang="en-US" u="sng" dirty="0" err="1">
                <a:latin typeface="Century Gothic" panose="020B0502020202020204" pitchFamily="34" charset="0"/>
                <a:hlinkClick r:id="rId3"/>
              </a:rPr>
              <a:t>orcoko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.</a:t>
            </a:r>
            <a:r>
              <a:rPr lang="en-US" u="sng" dirty="0" err="1">
                <a:latin typeface="Century Gothic" panose="020B0502020202020204" pitchFamily="34" charset="0"/>
                <a:hlinkClick r:id="rId3"/>
              </a:rPr>
              <a:t>ru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/</a:t>
            </a:r>
            <a:r>
              <a:rPr lang="en-US" u="sng" dirty="0" err="1" smtClean="0">
                <a:latin typeface="Century Gothic" panose="020B0502020202020204" pitchFamily="34" charset="0"/>
                <a:hlinkClick r:id="rId3"/>
              </a:rPr>
              <a:t>ppe</a:t>
            </a:r>
            <a:r>
              <a:rPr lang="ru-RU" u="sng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в папке «Итоговое сочинение (изложение)» 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609161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object 20"/>
          <p:cNvSpPr/>
          <p:nvPr/>
        </p:nvSpPr>
        <p:spPr>
          <a:xfrm>
            <a:off x="188677" y="3140968"/>
            <a:ext cx="1791683" cy="718815"/>
          </a:xfrm>
          <a:custGeom>
            <a:avLst/>
            <a:gdLst/>
            <a:ahLst/>
            <a:cxnLst/>
            <a:rect l="l" t="t" r="r" b="b"/>
            <a:pathLst>
              <a:path w="1008379" h="358775">
                <a:moveTo>
                  <a:pt x="0" y="179070"/>
                </a:moveTo>
                <a:lnTo>
                  <a:pt x="18005" y="131453"/>
                </a:lnTo>
                <a:lnTo>
                  <a:pt x="68819" y="88674"/>
                </a:lnTo>
                <a:lnTo>
                  <a:pt x="105028" y="69630"/>
                </a:lnTo>
                <a:lnTo>
                  <a:pt x="147637" y="52435"/>
                </a:lnTo>
                <a:lnTo>
                  <a:pt x="196046" y="37300"/>
                </a:lnTo>
                <a:lnTo>
                  <a:pt x="249653" y="24440"/>
                </a:lnTo>
                <a:lnTo>
                  <a:pt x="307859" y="14067"/>
                </a:lnTo>
                <a:lnTo>
                  <a:pt x="370063" y="6394"/>
                </a:lnTo>
                <a:lnTo>
                  <a:pt x="435665" y="1634"/>
                </a:lnTo>
                <a:lnTo>
                  <a:pt x="504063" y="0"/>
                </a:lnTo>
                <a:lnTo>
                  <a:pt x="572460" y="1634"/>
                </a:lnTo>
                <a:lnTo>
                  <a:pt x="638062" y="6394"/>
                </a:lnTo>
                <a:lnTo>
                  <a:pt x="700266" y="14067"/>
                </a:lnTo>
                <a:lnTo>
                  <a:pt x="758472" y="24440"/>
                </a:lnTo>
                <a:lnTo>
                  <a:pt x="812079" y="37300"/>
                </a:lnTo>
                <a:lnTo>
                  <a:pt x="860488" y="52435"/>
                </a:lnTo>
                <a:lnTo>
                  <a:pt x="903097" y="69630"/>
                </a:lnTo>
                <a:lnTo>
                  <a:pt x="939306" y="88674"/>
                </a:lnTo>
                <a:lnTo>
                  <a:pt x="990120" y="131453"/>
                </a:lnTo>
                <a:lnTo>
                  <a:pt x="1008126" y="179070"/>
                </a:lnTo>
                <a:lnTo>
                  <a:pt x="1003524" y="203378"/>
                </a:lnTo>
                <a:lnTo>
                  <a:pt x="968513" y="248806"/>
                </a:lnTo>
                <a:lnTo>
                  <a:pt x="903097" y="288557"/>
                </a:lnTo>
                <a:lnTo>
                  <a:pt x="860488" y="305768"/>
                </a:lnTo>
                <a:lnTo>
                  <a:pt x="812079" y="320918"/>
                </a:lnTo>
                <a:lnTo>
                  <a:pt x="758472" y="333793"/>
                </a:lnTo>
                <a:lnTo>
                  <a:pt x="700266" y="344179"/>
                </a:lnTo>
                <a:lnTo>
                  <a:pt x="638062" y="351863"/>
                </a:lnTo>
                <a:lnTo>
                  <a:pt x="572460" y="356630"/>
                </a:lnTo>
                <a:lnTo>
                  <a:pt x="504063" y="358267"/>
                </a:lnTo>
                <a:lnTo>
                  <a:pt x="435665" y="356630"/>
                </a:lnTo>
                <a:lnTo>
                  <a:pt x="370063" y="351863"/>
                </a:lnTo>
                <a:lnTo>
                  <a:pt x="307859" y="344179"/>
                </a:lnTo>
                <a:lnTo>
                  <a:pt x="249653" y="333793"/>
                </a:lnTo>
                <a:lnTo>
                  <a:pt x="196046" y="320918"/>
                </a:lnTo>
                <a:lnTo>
                  <a:pt x="147637" y="305768"/>
                </a:lnTo>
                <a:lnTo>
                  <a:pt x="105028" y="288557"/>
                </a:lnTo>
                <a:lnTo>
                  <a:pt x="68819" y="269498"/>
                </a:lnTo>
                <a:lnTo>
                  <a:pt x="18005" y="226695"/>
                </a:lnTo>
                <a:lnTo>
                  <a:pt x="0" y="17907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93" y="3618185"/>
            <a:ext cx="4629003" cy="3123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object 20"/>
          <p:cNvSpPr/>
          <p:nvPr/>
        </p:nvSpPr>
        <p:spPr>
          <a:xfrm>
            <a:off x="4263477" y="5094652"/>
            <a:ext cx="2237073" cy="955560"/>
          </a:xfrm>
          <a:custGeom>
            <a:avLst/>
            <a:gdLst/>
            <a:ahLst/>
            <a:cxnLst/>
            <a:rect l="l" t="t" r="r" b="b"/>
            <a:pathLst>
              <a:path w="1008379" h="358775">
                <a:moveTo>
                  <a:pt x="0" y="179070"/>
                </a:moveTo>
                <a:lnTo>
                  <a:pt x="18005" y="131453"/>
                </a:lnTo>
                <a:lnTo>
                  <a:pt x="68819" y="88674"/>
                </a:lnTo>
                <a:lnTo>
                  <a:pt x="105028" y="69630"/>
                </a:lnTo>
                <a:lnTo>
                  <a:pt x="147637" y="52435"/>
                </a:lnTo>
                <a:lnTo>
                  <a:pt x="196046" y="37300"/>
                </a:lnTo>
                <a:lnTo>
                  <a:pt x="249653" y="24440"/>
                </a:lnTo>
                <a:lnTo>
                  <a:pt x="307859" y="14067"/>
                </a:lnTo>
                <a:lnTo>
                  <a:pt x="370063" y="6394"/>
                </a:lnTo>
                <a:lnTo>
                  <a:pt x="435665" y="1634"/>
                </a:lnTo>
                <a:lnTo>
                  <a:pt x="504063" y="0"/>
                </a:lnTo>
                <a:lnTo>
                  <a:pt x="572460" y="1634"/>
                </a:lnTo>
                <a:lnTo>
                  <a:pt x="638062" y="6394"/>
                </a:lnTo>
                <a:lnTo>
                  <a:pt x="700266" y="14067"/>
                </a:lnTo>
                <a:lnTo>
                  <a:pt x="758472" y="24440"/>
                </a:lnTo>
                <a:lnTo>
                  <a:pt x="812079" y="37300"/>
                </a:lnTo>
                <a:lnTo>
                  <a:pt x="860488" y="52435"/>
                </a:lnTo>
                <a:lnTo>
                  <a:pt x="903097" y="69630"/>
                </a:lnTo>
                <a:lnTo>
                  <a:pt x="939306" y="88674"/>
                </a:lnTo>
                <a:lnTo>
                  <a:pt x="990120" y="131453"/>
                </a:lnTo>
                <a:lnTo>
                  <a:pt x="1008126" y="179070"/>
                </a:lnTo>
                <a:lnTo>
                  <a:pt x="1003524" y="203378"/>
                </a:lnTo>
                <a:lnTo>
                  <a:pt x="968513" y="248806"/>
                </a:lnTo>
                <a:lnTo>
                  <a:pt x="903097" y="288557"/>
                </a:lnTo>
                <a:lnTo>
                  <a:pt x="860488" y="305768"/>
                </a:lnTo>
                <a:lnTo>
                  <a:pt x="812079" y="320918"/>
                </a:lnTo>
                <a:lnTo>
                  <a:pt x="758472" y="333793"/>
                </a:lnTo>
                <a:lnTo>
                  <a:pt x="700266" y="344179"/>
                </a:lnTo>
                <a:lnTo>
                  <a:pt x="638062" y="351863"/>
                </a:lnTo>
                <a:lnTo>
                  <a:pt x="572460" y="356630"/>
                </a:lnTo>
                <a:lnTo>
                  <a:pt x="504063" y="358267"/>
                </a:lnTo>
                <a:lnTo>
                  <a:pt x="435665" y="356630"/>
                </a:lnTo>
                <a:lnTo>
                  <a:pt x="370063" y="351863"/>
                </a:lnTo>
                <a:lnTo>
                  <a:pt x="307859" y="344179"/>
                </a:lnTo>
                <a:lnTo>
                  <a:pt x="249653" y="333793"/>
                </a:lnTo>
                <a:lnTo>
                  <a:pt x="196046" y="320918"/>
                </a:lnTo>
                <a:lnTo>
                  <a:pt x="147637" y="305768"/>
                </a:lnTo>
                <a:lnTo>
                  <a:pt x="105028" y="288557"/>
                </a:lnTo>
                <a:lnTo>
                  <a:pt x="68819" y="269498"/>
                </a:lnTo>
                <a:lnTo>
                  <a:pt x="18005" y="226695"/>
                </a:lnTo>
                <a:lnTo>
                  <a:pt x="0" y="17907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041006" y="1772816"/>
            <a:ext cx="41395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Сопроводительный бланк используется трижды: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Для черновиков;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Для испорченных комплектов бланков;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Для неиспользованных комплектов бланков</a:t>
            </a:r>
            <a:endParaRPr lang="ru-RU" sz="1600" dirty="0">
              <a:solidFill>
                <a:srgbClr val="004F8A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6470" y="4725144"/>
            <a:ext cx="33474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Сопроводительный бланк используется один раз: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Для упаковки оригиналов комплектов бланков ИС(И)</a:t>
            </a:r>
          </a:p>
        </p:txBody>
      </p:sp>
      <p:sp>
        <p:nvSpPr>
          <p:cNvPr id="18" name="Прямоугольник: скругленные углы 19">
            <a:extLst>
              <a:ext uri="{FF2B5EF4-FFF2-40B4-BE49-F238E27FC236}">
                <a16:creationId xmlns:a16="http://schemas.microsoft.com/office/drawing/2014/main" xmlns="" id="{2B3D4377-3F58-4288-83FB-24C7EB004179}"/>
              </a:ext>
            </a:extLst>
          </p:cNvPr>
          <p:cNvSpPr/>
          <p:nvPr/>
        </p:nvSpPr>
        <p:spPr>
          <a:xfrm>
            <a:off x="2641959" y="11413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45">
            <a:extLst>
              <a:ext uri="{FF2B5EF4-FFF2-40B4-BE49-F238E27FC236}">
                <a16:creationId xmlns:a16="http://schemas.microsoft.com/office/drawing/2014/main" xmlns="" id="{61AF566A-C237-4AB1-8F39-4362D907A5D9}"/>
              </a:ext>
            </a:extLst>
          </p:cNvPr>
          <p:cNvSpPr/>
          <p:nvPr/>
        </p:nvSpPr>
        <p:spPr>
          <a:xfrm>
            <a:off x="-1404664" y="103233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9">
            <a:extLst>
              <a:ext uri="{FF2B5EF4-FFF2-40B4-BE49-F238E27FC236}">
                <a16:creationId xmlns:a16="http://schemas.microsoft.com/office/drawing/2014/main" xmlns="" id="{2B3D4377-3F58-4288-83FB-24C7EB004179}"/>
              </a:ext>
            </a:extLst>
          </p:cNvPr>
          <p:cNvSpPr/>
          <p:nvPr/>
        </p:nvSpPr>
        <p:spPr>
          <a:xfrm>
            <a:off x="216470" y="6021288"/>
            <a:ext cx="3374690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19">
            <a:extLst>
              <a:ext uri="{FF2B5EF4-FFF2-40B4-BE49-F238E27FC236}">
                <a16:creationId xmlns:a16="http://schemas.microsoft.com/office/drawing/2014/main" xmlns="" id="{2B3D4377-3F58-4288-83FB-24C7EB004179}"/>
              </a:ext>
            </a:extLst>
          </p:cNvPr>
          <p:cNvSpPr/>
          <p:nvPr/>
        </p:nvSpPr>
        <p:spPr>
          <a:xfrm>
            <a:off x="5432459" y="1772816"/>
            <a:ext cx="2955966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7">
            <a:extLst>
              <a:ext uri="{FF2B5EF4-FFF2-40B4-BE49-F238E27FC236}">
                <a16:creationId xmlns:a16="http://schemas.microsoft.com/office/drawing/2014/main" xmlns="" id="{E9ED5501-1477-4963-90F5-A4AC7101F56A}"/>
              </a:ext>
            </a:extLst>
          </p:cNvPr>
          <p:cNvSpPr/>
          <p:nvPr/>
        </p:nvSpPr>
        <p:spPr>
          <a:xfrm rot="5400000">
            <a:off x="-2000472" y="-385059"/>
            <a:ext cx="6693540" cy="6407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2" name="Овал 7">
            <a:extLst>
              <a:ext uri="{FF2B5EF4-FFF2-40B4-BE49-F238E27FC236}">
                <a16:creationId xmlns:a16="http://schemas.microsoft.com/office/drawing/2014/main" xmlns="" id="{7E4A9B82-C277-4F09-8FF5-5AAD0E4B635F}"/>
              </a:ext>
            </a:extLst>
          </p:cNvPr>
          <p:cNvSpPr/>
          <p:nvPr/>
        </p:nvSpPr>
        <p:spPr>
          <a:xfrm rot="6011019">
            <a:off x="-2240875" y="-363958"/>
            <a:ext cx="5380274" cy="353638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5" name="Овал 7">
            <a:extLst>
              <a:ext uri="{FF2B5EF4-FFF2-40B4-BE49-F238E27FC236}">
                <a16:creationId xmlns=""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6472114">
            <a:off x="2828664" y="13655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6" name="Овал 7">
            <a:extLst>
              <a:ext uri="{FF2B5EF4-FFF2-40B4-BE49-F238E27FC236}">
                <a16:creationId xmlns="" xmlns:a16="http://schemas.microsoft.com/office/drawing/2014/main" id="{7E4A9B82-C277-4F09-8FF5-5AAD0E4B635F}"/>
              </a:ext>
            </a:extLst>
          </p:cNvPr>
          <p:cNvSpPr/>
          <p:nvPr/>
        </p:nvSpPr>
        <p:spPr>
          <a:xfrm rot="16752542">
            <a:off x="4837534" y="2254964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2843808" y="-171400"/>
            <a:ext cx="61926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Нештатные ситуации при проведении ИС(И)</a:t>
            </a:r>
            <a:endParaRPr lang="ru-RU" altLang="ru-RU" sz="2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965613"/>
            <a:ext cx="4177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 случае досрочного завершения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написания ИС(И) организатор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 аудитории: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image13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r="6239"/>
          <a:stretch/>
        </p:blipFill>
        <p:spPr bwMode="auto">
          <a:xfrm>
            <a:off x="5148064" y="4286143"/>
            <a:ext cx="3357206" cy="19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1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r="3797"/>
          <a:stretch/>
        </p:blipFill>
        <p:spPr bwMode="auto">
          <a:xfrm>
            <a:off x="449262" y="4291017"/>
            <a:ext cx="3421111" cy="193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1438" y="2772217"/>
            <a:ext cx="4356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</a:t>
            </a:r>
            <a:r>
              <a:rPr lang="ru-RU" sz="1600" dirty="0">
                <a:latin typeface="Century Gothic" panose="020B0502020202020204" pitchFamily="34" charset="0"/>
              </a:rPr>
              <a:t>овместно с руководителем ОО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составляет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Акт (форма ИС-08);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вносит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метку в форму ИС-05 (участник ставит свою подпись);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ставит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метку «Х» в поле «Не закончил» бланка регистрации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5731515"/>
            <a:ext cx="1162992" cy="28803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5242" y="1965613"/>
            <a:ext cx="38892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 случае нарушения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орядка </a:t>
            </a:r>
            <a:b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проведения ИС(И) организатор</a:t>
            </a:r>
            <a:b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 аудитории: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9950" y="2772217"/>
            <a:ext cx="4356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</a:t>
            </a:r>
            <a:r>
              <a:rPr lang="ru-RU" sz="1600" dirty="0" smtClean="0">
                <a:latin typeface="Century Gothic" panose="020B0502020202020204" pitchFamily="34" charset="0"/>
              </a:rPr>
              <a:t>овместно с руководителем ОО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составляет</a:t>
            </a:r>
            <a:r>
              <a:rPr lang="ru-RU" sz="1600" dirty="0" smtClean="0">
                <a:latin typeface="Century Gothic" panose="020B0502020202020204" pitchFamily="34" charset="0"/>
              </a:rPr>
              <a:t> Акт (форма ИС-09);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вносит</a:t>
            </a:r>
            <a:r>
              <a:rPr lang="ru-RU" sz="1600" dirty="0" smtClean="0">
                <a:latin typeface="Century Gothic" panose="020B0502020202020204" pitchFamily="34" charset="0"/>
              </a:rPr>
              <a:t> метку в форму ИС-05 (участник ставит свою подпись);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ставит</a:t>
            </a:r>
            <a:r>
              <a:rPr lang="ru-RU" sz="1600" dirty="0" smtClean="0">
                <a:latin typeface="Century Gothic" panose="020B0502020202020204" pitchFamily="34" charset="0"/>
              </a:rPr>
              <a:t> метку «Х» в поле «Удален» бланка регистрации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292080" y="5587499"/>
            <a:ext cx="1080120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10222" y="620688"/>
            <a:ext cx="2701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В случае опоздания</a:t>
            </a:r>
            <a:b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 участника на ИС(И):</a:t>
            </a:r>
            <a:endParaRPr lang="ru-RU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7844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участник пишет ИС(И);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организаторы помогают заполнить регистрационные поля бланков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6463" y="1278632"/>
            <a:ext cx="380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в</a:t>
            </a:r>
            <a:r>
              <a:rPr lang="ru-RU" sz="1600" dirty="0" smtClean="0">
                <a:latin typeface="Century Gothic" panose="020B0502020202020204" pitchFamily="34" charset="0"/>
              </a:rPr>
              <a:t>ремя не продляется;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инструктаж не проводится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29" name="Picture 3" descr="C:\Users\tihonovskaya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762963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tihonovskaya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1072481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7344816" y="5659507"/>
            <a:ext cx="1187624" cy="288032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682750" y="5659507"/>
            <a:ext cx="1187624" cy="288032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83307" y="6420914"/>
            <a:ext cx="1187624" cy="288032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315" y="6402814"/>
            <a:ext cx="1090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Подпись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6237312"/>
            <a:ext cx="5354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рганизатор ставит только в случае заполнения </a:t>
            </a:r>
            <a:b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одного из данных полей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Прямоугольник: скругленные углы 45">
            <a:extLst>
              <a:ext uri="{FF2B5EF4-FFF2-40B4-BE49-F238E27FC236}">
                <a16:creationId xmlns="" xmlns:a16="http://schemas.microsoft.com/office/drawing/2014/main" id="{61AF566A-C237-4AB1-8F39-4362D907A5D9}"/>
              </a:ext>
            </a:extLst>
          </p:cNvPr>
          <p:cNvSpPr/>
          <p:nvPr/>
        </p:nvSpPr>
        <p:spPr>
          <a:xfrm>
            <a:off x="-468560" y="1915091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46">
            <a:extLst>
              <a:ext uri="{FF2B5EF4-FFF2-40B4-BE49-F238E27FC236}">
                <a16:creationId xmlns="" xmlns:a16="http://schemas.microsoft.com/office/drawing/2014/main" id="{CE1C5139-5614-4F4F-BCDB-40F4E4B66EFC}"/>
              </a:ext>
            </a:extLst>
          </p:cNvPr>
          <p:cNvSpPr/>
          <p:nvPr/>
        </p:nvSpPr>
        <p:spPr>
          <a:xfrm>
            <a:off x="4571999" y="1699067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4" descr="C:\Users\tihonovskaya\Desktop\unna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83" y="1217880"/>
            <a:ext cx="401969" cy="4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tihonovskaya\Desktop\unnam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98" y="1547337"/>
            <a:ext cx="367754" cy="3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7">
            <a:extLst>
              <a:ext uri="{FF2B5EF4-FFF2-40B4-BE49-F238E27FC236}">
                <a16:creationId xmlns:a16="http://schemas.microsoft.com/office/drawing/2014/main" xmlns="" id="{9C2B6145-C084-4C29-A7C3-B6FBC3B77998}"/>
              </a:ext>
            </a:extLst>
          </p:cNvPr>
          <p:cNvSpPr/>
          <p:nvPr/>
        </p:nvSpPr>
        <p:spPr>
          <a:xfrm rot="2735108" flipH="1" flipV="1">
            <a:off x="3590090" y="89947"/>
            <a:ext cx="7665463" cy="560534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0" name="Овал 7">
            <a:extLst>
              <a:ext uri="{FF2B5EF4-FFF2-40B4-BE49-F238E27FC236}">
                <a16:creationId xmlns:a16="http://schemas.microsoft.com/office/drawing/2014/main" xmlns="" id="{BD65834F-0ED6-4B85-9329-82E3A3C586AA}"/>
              </a:ext>
            </a:extLst>
          </p:cNvPr>
          <p:cNvSpPr/>
          <p:nvPr/>
        </p:nvSpPr>
        <p:spPr>
          <a:xfrm rot="2993250" flipH="1" flipV="1">
            <a:off x="5112540" y="299649"/>
            <a:ext cx="7003370" cy="512118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1" name="Овал 7">
            <a:extLst>
              <a:ext uri="{FF2B5EF4-FFF2-40B4-BE49-F238E27FC236}">
                <a16:creationId xmlns:a16="http://schemas.microsoft.com/office/drawing/2014/main" xmlns="" id="{4C5BC2F6-457D-4F59-BE71-877BD7BFE6C1}"/>
              </a:ext>
            </a:extLst>
          </p:cNvPr>
          <p:cNvSpPr/>
          <p:nvPr/>
        </p:nvSpPr>
        <p:spPr>
          <a:xfrm>
            <a:off x="-836143" y="2940045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2" name="Овал 7">
            <a:extLst>
              <a:ext uri="{FF2B5EF4-FFF2-40B4-BE49-F238E27FC236}">
                <a16:creationId xmlns:a16="http://schemas.microsoft.com/office/drawing/2014/main" xmlns="" id="{C529F975-5C1D-42D1-AF9A-D996FE70DAEE}"/>
              </a:ext>
            </a:extLst>
          </p:cNvPr>
          <p:cNvSpPr/>
          <p:nvPr/>
        </p:nvSpPr>
        <p:spPr>
          <a:xfrm>
            <a:off x="-1366544" y="3789040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5436666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Особенности организации ИС(И) для участников с ОВЗ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4463" y="1340769"/>
            <a:ext cx="3491433" cy="12961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УСЛОВИЯ: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708920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dirty="0" smtClean="0">
                <a:latin typeface="Century Gothic" panose="020B0502020202020204" pitchFamily="34" charset="0"/>
              </a:rPr>
              <a:t>рисутствие ассистента;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д</a:t>
            </a:r>
            <a:r>
              <a:rPr lang="ru-RU" dirty="0" smtClean="0">
                <a:latin typeface="Century Gothic" panose="020B0502020202020204" pitchFamily="34" charset="0"/>
              </a:rPr>
              <a:t>оступность аудиторий в ОО;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dirty="0" smtClean="0">
                <a:latin typeface="Century Gothic" panose="020B0502020202020204" pitchFamily="34" charset="0"/>
              </a:rPr>
              <a:t>роведение на дому;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</a:t>
            </a:r>
            <a:r>
              <a:rPr lang="ru-RU" dirty="0" smtClean="0">
                <a:latin typeface="Century Gothic" panose="020B0502020202020204" pitchFamily="34" charset="0"/>
              </a:rPr>
              <a:t>спользование необходимых технических средств;</a:t>
            </a:r>
          </a:p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у</a:t>
            </a:r>
            <a:r>
              <a:rPr lang="ru-RU" dirty="0" smtClean="0">
                <a:latin typeface="Century Gothic" panose="020B0502020202020204" pitchFamily="34" charset="0"/>
              </a:rPr>
              <a:t>величение </a:t>
            </a:r>
            <a:r>
              <a:rPr lang="ru-RU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комплекта бланков и ДБЗ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229851"/>
            <a:ext cx="543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Проведение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сочинения (изложения) на дому: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67944" y="2132856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кодом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места проведения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ИС(И)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 дому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является код ОО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но отдельный номер аудитории </a:t>
            </a:r>
            <a:r>
              <a:rPr lang="ru-RU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(например, если в ОО 4 аудитории </a:t>
            </a:r>
            <a:br>
              <a:rPr lang="ru-RU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 номерами 1, 2, 3, 4, то на дому будет аудитория № 5)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н</a:t>
            </a:r>
            <a:r>
              <a:rPr lang="ru-RU" dirty="0" smtClean="0">
                <a:latin typeface="Century Gothic" panose="020B0502020202020204" pitchFamily="34" charset="0"/>
              </a:rPr>
              <a:t>аличие Интернета для скачивания тем итогового сочинения;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н</a:t>
            </a:r>
            <a:r>
              <a:rPr lang="ru-RU" dirty="0" smtClean="0">
                <a:latin typeface="Century Gothic" panose="020B0502020202020204" pitchFamily="34" charset="0"/>
              </a:rPr>
              <a:t>аличие принтера для распечатки тем итогового сочинения;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dirty="0" smtClean="0">
                <a:latin typeface="Century Gothic" panose="020B0502020202020204" pitchFamily="34" charset="0"/>
              </a:rPr>
              <a:t>ривлечение 2-х организаторов, один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из которых выполняет обязанности ответственного лица</a:t>
            </a:r>
          </a:p>
        </p:txBody>
      </p:sp>
      <p:sp>
        <p:nvSpPr>
          <p:cNvPr id="31" name="Прямоугольник: скругленные углы 35">
            <a:extLst>
              <a:ext uri="{FF2B5EF4-FFF2-40B4-BE49-F238E27FC236}">
                <a16:creationId xmlns:a16="http://schemas.microsoft.com/office/drawing/2014/main" xmlns="" id="{176B580C-68D6-4797-B920-E3DABB9007DA}"/>
              </a:ext>
            </a:extLst>
          </p:cNvPr>
          <p:cNvSpPr/>
          <p:nvPr/>
        </p:nvSpPr>
        <p:spPr>
          <a:xfrm>
            <a:off x="3203848" y="1125538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3">
            <a:extLst>
              <a:ext uri="{FF2B5EF4-FFF2-40B4-BE49-F238E27FC236}">
                <a16:creationId xmlns:a16="http://schemas.microsoft.com/office/drawing/2014/main" xmlns="" id="{53934B84-6E40-44BE-AB73-D4DE29B7341E}"/>
              </a:ext>
            </a:extLst>
          </p:cNvPr>
          <p:cNvSpPr/>
          <p:nvPr/>
        </p:nvSpPr>
        <p:spPr>
          <a:xfrm flipV="1">
            <a:off x="-1638583" y="150590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7">
            <a:extLst>
              <a:ext uri="{FF2B5EF4-FFF2-40B4-BE49-F238E27FC236}">
                <a16:creationId xmlns:a16="http://schemas.microsoft.com/office/drawing/2014/main" xmlns="" id="{DF9CBDAD-A255-43AD-B5FF-BDFA26E409E4}"/>
              </a:ext>
            </a:extLst>
          </p:cNvPr>
          <p:cNvSpPr/>
          <p:nvPr/>
        </p:nvSpPr>
        <p:spPr>
          <a:xfrm rot="12651835">
            <a:off x="2546379" y="-1717022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9" name="Овал 7">
            <a:extLst>
              <a:ext uri="{FF2B5EF4-FFF2-40B4-BE49-F238E27FC236}">
                <a16:creationId xmlns:a16="http://schemas.microsoft.com/office/drawing/2014/main" xmlns="" id="{6CAC8962-688D-4ED6-9382-37577A7F3C6C}"/>
              </a:ext>
            </a:extLst>
          </p:cNvPr>
          <p:cNvSpPr/>
          <p:nvPr/>
        </p:nvSpPr>
        <p:spPr>
          <a:xfrm rot="11859868">
            <a:off x="4525165" y="-1066927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0" name="Овал 7">
            <a:extLst>
              <a:ext uri="{FF2B5EF4-FFF2-40B4-BE49-F238E27FC236}">
                <a16:creationId xmlns:a16="http://schemas.microsoft.com/office/drawing/2014/main" xmlns="" id="{4C5BC2F6-457D-4F59-BE71-877BD7BFE6C1}"/>
              </a:ext>
            </a:extLst>
          </p:cNvPr>
          <p:cNvSpPr/>
          <p:nvPr/>
        </p:nvSpPr>
        <p:spPr>
          <a:xfrm rot="267474">
            <a:off x="-836143" y="2708920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3" name="Овал 7">
            <a:extLst>
              <a:ext uri="{FF2B5EF4-FFF2-40B4-BE49-F238E27FC236}">
                <a16:creationId xmlns:a16="http://schemas.microsoft.com/office/drawing/2014/main" xmlns="" id="{C529F975-5C1D-42D1-AF9A-D996FE70DAEE}"/>
              </a:ext>
            </a:extLst>
          </p:cNvPr>
          <p:cNvSpPr/>
          <p:nvPr/>
        </p:nvSpPr>
        <p:spPr>
          <a:xfrm>
            <a:off x="-1366544" y="3557915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-27384"/>
            <a:ext cx="6588794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Особенности организации ИС(И) </a:t>
            </a:r>
            <a:b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для участников с ОВЗ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6237" y="1052736"/>
            <a:ext cx="4237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Участникам изложения с ОВЗ всех категорий, кроме «ИНЫЕ»</a:t>
            </a:r>
            <a:r>
              <a:rPr lang="ru-RU" sz="1600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– </a:t>
            </a:r>
            <a:b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текст для изложения </a:t>
            </a:r>
            <a:b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выдаётся на 40 минут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2708920"/>
            <a:ext cx="41044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По окончании ИС(И)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ассистент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b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в присутствии руководителя ОО (или организатора в случае проведения на дому)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переносит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записи </a:t>
            </a:r>
            <a:b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с увеличенных бланков в оригиналы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06463" y="2348880"/>
            <a:ext cx="7625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Действия при масштабировании КИМ и комплектов бланков: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/>
          <a:srcRect l="40160" t="48564" r="37227" b="36233"/>
          <a:stretch/>
        </p:blipFill>
        <p:spPr>
          <a:xfrm>
            <a:off x="601663" y="3656489"/>
            <a:ext cx="3837340" cy="14196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4716462" y="1068140"/>
            <a:ext cx="4248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С</a:t>
            </a:r>
            <a:r>
              <a:rPr lang="ru-RU" sz="1600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лабовидящим</a:t>
            </a:r>
            <a: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участникам</a:t>
            </a:r>
            <a: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сочинения –</a:t>
            </a:r>
            <a: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увеличиваются </a:t>
            </a:r>
            <a:b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темы сочинения,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    участникам изложения </a:t>
            </a:r>
            <a: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– текст </a:t>
            </a:r>
          </a:p>
          <a:p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   для изложения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2708920"/>
            <a:ext cx="4230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Участник выполняет работу </a:t>
            </a:r>
            <a:b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на увеличенных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бланках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регистрации, бланках записи, ДБЗ </a:t>
            </a:r>
            <a:endParaRPr lang="ru-RU" sz="16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4293096"/>
            <a:ext cx="4104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3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В оригинале бланка регистрации ассистент в поле «Подпись участника» пишет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«Копия верна» 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 ставит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свою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подпись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5622339"/>
            <a:ext cx="4104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4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В оригинале бланков записи ассистент в поле «ФИО участника» вписывает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Фамилию И. О. участника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r="18872" b="85172"/>
          <a:stretch/>
        </p:blipFill>
        <p:spPr bwMode="auto">
          <a:xfrm>
            <a:off x="592584" y="5286896"/>
            <a:ext cx="3835400" cy="1365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70421" y="6130751"/>
            <a:ext cx="3957563" cy="53860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209564" y="4203556"/>
            <a:ext cx="2330984" cy="665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24" name="Прямоугольник: скругленные углы 35">
            <a:extLst>
              <a:ext uri="{FF2B5EF4-FFF2-40B4-BE49-F238E27FC236}">
                <a16:creationId xmlns:a16="http://schemas.microsoft.com/office/drawing/2014/main" xmlns="" id="{176B580C-68D6-4797-B920-E3DABB9007DA}"/>
              </a:ext>
            </a:extLst>
          </p:cNvPr>
          <p:cNvSpPr/>
          <p:nvPr/>
        </p:nvSpPr>
        <p:spPr>
          <a:xfrm>
            <a:off x="3203848" y="980728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33">
            <a:extLst>
              <a:ext uri="{FF2B5EF4-FFF2-40B4-BE49-F238E27FC236}">
                <a16:creationId xmlns:a16="http://schemas.microsoft.com/office/drawing/2014/main" xmlns="" id="{53934B84-6E40-44BE-AB73-D4DE29B7341E}"/>
              </a:ext>
            </a:extLst>
          </p:cNvPr>
          <p:cNvSpPr/>
          <p:nvPr/>
        </p:nvSpPr>
        <p:spPr>
          <a:xfrm flipV="1">
            <a:off x="-1638583" y="44624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7">
            <a:extLst>
              <a:ext uri="{FF2B5EF4-FFF2-40B4-BE49-F238E27FC236}">
                <a16:creationId xmlns:a16="http://schemas.microsoft.com/office/drawing/2014/main" xmlns="" id="{DF9CBDAD-A255-43AD-B5FF-BDFA26E409E4}"/>
              </a:ext>
            </a:extLst>
          </p:cNvPr>
          <p:cNvSpPr/>
          <p:nvPr/>
        </p:nvSpPr>
        <p:spPr>
          <a:xfrm rot="12651835">
            <a:off x="2546379" y="-1644497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9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В день проведения ИС(И) руководитель ОО </a:t>
            </a:r>
            <a:br>
              <a:rPr lang="ru-RU" alt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ru-RU" alt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передает лицу, ответственному от МСУ </a:t>
            </a:r>
            <a:br>
              <a:rPr lang="ru-RU" alt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ru-RU" alt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или лицу, ответственному за проверку ИС(И):</a:t>
            </a:r>
            <a:endParaRPr lang="ru-RU" altLang="ru-RU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3" descr="C:\Users\tihonovskaya\Desktop\nalogovye-lgoty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5" b="18243"/>
          <a:stretch/>
        </p:blipFill>
        <p:spPr bwMode="auto">
          <a:xfrm>
            <a:off x="-14288" y="1124744"/>
            <a:ext cx="9158287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195736" y="1124744"/>
            <a:ext cx="66247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к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онверты с комплектами бланков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поаудиторно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 заполненными сопроводительными бланками</a:t>
            </a:r>
            <a:endParaRPr lang="ru-RU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(количество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комплектов бланков, вложенных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файлы,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общее количество бланков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должно соответствовать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количеству, указанному на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конверте);</a:t>
            </a:r>
          </a:p>
          <a:p>
            <a:endParaRPr lang="ru-RU" sz="1000" i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ru-RU" sz="10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конверты </a:t>
            </a:r>
            <a:r>
              <a:rPr lang="ru-RU" dirty="0">
                <a:latin typeface="Century Gothic" panose="020B0502020202020204" pitchFamily="34" charset="0"/>
              </a:rPr>
              <a:t>с неиспользованными, испорченными комплектами бланков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формы </a:t>
            </a: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ИС-05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по количеству аудиторий в ОО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(независимо от количества участников в аудитории, ведомость состоит из двух листов);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формы </a:t>
            </a: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ИС-06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 количеству аудиторий в ОО</a:t>
            </a:r>
          </a:p>
          <a:p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(количество заполненных строк соответствует количеству участников в аудитории (заполнены столбцы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2-6 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и после кода ОО записан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№ аудитории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), форма может состоять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из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разного количества листов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); </a:t>
            </a:r>
            <a:endParaRPr lang="ru-RU" sz="1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формы </a:t>
            </a: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ИС-07, ИС-08, ИС-09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при наличии </a:t>
            </a:r>
            <a:endParaRPr lang="ru-RU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имеются соответствующие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отметки в форме ИС-05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  <a:endParaRPr lang="ru-RU" sz="1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: скругленные углы 33">
            <a:extLst>
              <a:ext uri="{FF2B5EF4-FFF2-40B4-BE49-F238E27FC236}">
                <a16:creationId xmlns:a16="http://schemas.microsoft.com/office/drawing/2014/main" xmlns="" id="{53934B84-6E40-44BE-AB73-D4DE29B7341E}"/>
              </a:ext>
            </a:extLst>
          </p:cNvPr>
          <p:cNvSpPr/>
          <p:nvPr/>
        </p:nvSpPr>
        <p:spPr>
          <a:xfrm flipV="1">
            <a:off x="-1638583" y="1124744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7">
            <a:extLst>
              <a:ext uri="{FF2B5EF4-FFF2-40B4-BE49-F238E27FC236}">
                <a16:creationId xmlns:a16="http://schemas.microsoft.com/office/drawing/2014/main" xmlns="" id="{6CAC8962-688D-4ED6-9382-37577A7F3C6C}"/>
              </a:ext>
            </a:extLst>
          </p:cNvPr>
          <p:cNvSpPr/>
          <p:nvPr/>
        </p:nvSpPr>
        <p:spPr>
          <a:xfrm rot="12339143">
            <a:off x="4526171" y="-1127676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7">
            <a:extLst>
              <a:ext uri="{FF2B5EF4-FFF2-40B4-BE49-F238E27FC236}">
                <a16:creationId xmlns=""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6472114">
            <a:off x="2828664" y="13655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8" name="Овал 7">
            <a:extLst>
              <a:ext uri="{FF2B5EF4-FFF2-40B4-BE49-F238E27FC236}">
                <a16:creationId xmlns="" xmlns:a16="http://schemas.microsoft.com/office/drawing/2014/main" id="{7E4A9B82-C277-4F09-8FF5-5AAD0E4B635F}"/>
              </a:ext>
            </a:extLst>
          </p:cNvPr>
          <p:cNvSpPr/>
          <p:nvPr/>
        </p:nvSpPr>
        <p:spPr>
          <a:xfrm rot="16752542">
            <a:off x="4837534" y="2254964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71438" y="211485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Телефоны «горячей линии»</a:t>
            </a:r>
            <a:endParaRPr lang="ru-RU" altLang="ru-RU" sz="2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725776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3399"/>
                </a:solidFill>
                <a:latin typeface="Century Gothic" panose="020B0502020202020204" pitchFamily="34" charset="0"/>
              </a:rPr>
              <a:t>По вопросам методического сопровождения </a:t>
            </a:r>
            <a:r>
              <a:rPr lang="ru-RU" sz="20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проведения итогового </a:t>
            </a:r>
            <a:r>
              <a:rPr lang="ru-RU" sz="2000" dirty="0">
                <a:solidFill>
                  <a:srgbClr val="003399"/>
                </a:solidFill>
                <a:latin typeface="Century Gothic" panose="020B0502020202020204" pitchFamily="34" charset="0"/>
              </a:rPr>
              <a:t>сочинения (изложения)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8(4862) 43-25-96,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доб. 121 </a:t>
            </a:r>
            <a:r>
              <a:rPr lang="ru-RU" sz="2000" b="1" dirty="0">
                <a:solidFill>
                  <a:srgbClr val="003399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(Светлана Николаевна Тихоновская)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доб</a:t>
            </a:r>
            <a:r>
              <a:rPr lang="ru-RU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. 108 </a:t>
            </a:r>
            <a:r>
              <a:rPr lang="ru-RU" sz="2000" b="1" dirty="0">
                <a:solidFill>
                  <a:srgbClr val="003399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latin typeface="Century Gothic" panose="020B0502020202020204" pitchFamily="34" charset="0"/>
              </a:rPr>
              <a:t>(</a:t>
            </a:r>
            <a:r>
              <a:rPr lang="ru-RU" sz="2000">
                <a:solidFill>
                  <a:srgbClr val="003399"/>
                </a:solidFill>
                <a:latin typeface="Century Gothic" panose="020B0502020202020204" pitchFamily="34" charset="0"/>
              </a:rPr>
              <a:t>Елена </a:t>
            </a:r>
            <a:r>
              <a:rPr lang="ru-RU" sz="2000" smtClean="0">
                <a:solidFill>
                  <a:srgbClr val="003399"/>
                </a:solidFill>
                <a:latin typeface="Century Gothic" panose="020B0502020202020204" pitchFamily="34" charset="0"/>
              </a:rPr>
              <a:t>Николаевна Чмелёва</a:t>
            </a:r>
            <a:r>
              <a:rPr lang="ru-RU" sz="2000" dirty="0">
                <a:solidFill>
                  <a:srgbClr val="003399"/>
                </a:solidFill>
                <a:latin typeface="Century Gothic" panose="020B0502020202020204" pitchFamily="34" charset="0"/>
              </a:rPr>
              <a:t>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4581128"/>
            <a:ext cx="49743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3399"/>
                </a:solidFill>
                <a:latin typeface="Century Gothic" panose="020B0502020202020204" pitchFamily="34" charset="0"/>
              </a:rPr>
              <a:t>По вопросам печати бланков </a:t>
            </a:r>
            <a:r>
              <a:rPr lang="ru-RU" sz="2000" b="1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итогового </a:t>
            </a:r>
            <a:r>
              <a:rPr lang="ru-RU" sz="2000" dirty="0">
                <a:solidFill>
                  <a:srgbClr val="003399"/>
                </a:solidFill>
                <a:latin typeface="Century Gothic" panose="020B0502020202020204" pitchFamily="34" charset="0"/>
              </a:rPr>
              <a:t>сочинения (изложения)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8(4862) 43-25-96,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доб. 122 </a:t>
            </a:r>
            <a:r>
              <a:rPr lang="ru-RU" sz="2000" b="1" dirty="0">
                <a:solidFill>
                  <a:srgbClr val="003399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(Татьяна Леонидовна Шапеева)</a:t>
            </a:r>
            <a:endParaRPr lang="ru-RU" sz="2000" dirty="0">
              <a:solidFill>
                <a:srgbClr val="0033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2" descr="https://radiovera.ru/wp-content/uploads/2016/04/27E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14029" r="7959" b="14311"/>
          <a:stretch/>
        </p:blipFill>
        <p:spPr bwMode="auto">
          <a:xfrm>
            <a:off x="251520" y="3645024"/>
            <a:ext cx="2771353" cy="22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7">
            <a:extLst>
              <a:ext uri="{FF2B5EF4-FFF2-40B4-BE49-F238E27FC236}">
                <a16:creationId xmlns:a16="http://schemas.microsoft.com/office/drawing/2014/main" xmlns="" id="{E9ED5501-1477-4963-90F5-A4AC7101F56A}"/>
              </a:ext>
            </a:extLst>
          </p:cNvPr>
          <p:cNvSpPr/>
          <p:nvPr/>
        </p:nvSpPr>
        <p:spPr>
          <a:xfrm rot="5400000">
            <a:off x="-2000472" y="-385059"/>
            <a:ext cx="6693540" cy="6407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" name="Овал 7">
            <a:extLst>
              <a:ext uri="{FF2B5EF4-FFF2-40B4-BE49-F238E27FC236}">
                <a16:creationId xmlns:a16="http://schemas.microsoft.com/office/drawing/2014/main" xmlns="" id="{7E4A9B82-C277-4F09-8FF5-5AAD0E4B635F}"/>
              </a:ext>
            </a:extLst>
          </p:cNvPr>
          <p:cNvSpPr/>
          <p:nvPr/>
        </p:nvSpPr>
        <p:spPr>
          <a:xfrm rot="6011019">
            <a:off x="-2240875" y="-363958"/>
            <a:ext cx="5380274" cy="353638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: скругленные углы 45">
            <a:extLst>
              <a:ext uri="{FF2B5EF4-FFF2-40B4-BE49-F238E27FC236}">
                <a16:creationId xmlns="" xmlns:a16="http://schemas.microsoft.com/office/drawing/2014/main" id="{61AF566A-C237-4AB1-8F39-4362D907A5D9}"/>
              </a:ext>
            </a:extLst>
          </p:cNvPr>
          <p:cNvSpPr/>
          <p:nvPr/>
        </p:nvSpPr>
        <p:spPr>
          <a:xfrm>
            <a:off x="-468560" y="1311826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46">
            <a:extLst>
              <a:ext uri="{FF2B5EF4-FFF2-40B4-BE49-F238E27FC236}">
                <a16:creationId xmlns="" xmlns:a16="http://schemas.microsoft.com/office/drawing/2014/main" id="{CE1C5139-5614-4F4F-BCDB-40F4E4B66EFC}"/>
              </a:ext>
            </a:extLst>
          </p:cNvPr>
          <p:cNvSpPr/>
          <p:nvPr/>
        </p:nvSpPr>
        <p:spPr>
          <a:xfrm>
            <a:off x="4139952" y="26653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46">
            <a:extLst>
              <a:ext uri="{FF2B5EF4-FFF2-40B4-BE49-F238E27FC236}">
                <a16:creationId xmlns="" xmlns:a16="http://schemas.microsoft.com/office/drawing/2014/main" id="{CE1C5139-5614-4F4F-BCDB-40F4E4B66EFC}"/>
              </a:ext>
            </a:extLst>
          </p:cNvPr>
          <p:cNvSpPr/>
          <p:nvPr/>
        </p:nvSpPr>
        <p:spPr>
          <a:xfrm>
            <a:off x="4139952" y="3933056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050" name="Picture 2" descr="C:\Users\tihonovskaya\Desktop\2587679675_b0945232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980728"/>
            <a:ext cx="2690961" cy="26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1263" y="1412776"/>
            <a:ext cx="91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2024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663" y="1844824"/>
            <a:ext cx="20261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4 декабря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о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сновной день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2" descr="C:\Users\tihonovskaya\Desktop\2587679675_b0945232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83" y="980728"/>
            <a:ext cx="2690961" cy="26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091583" y="1412776"/>
            <a:ext cx="91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2025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81983" y="1844824"/>
            <a:ext cx="217013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5 февраля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д</a:t>
            </a: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ополнительный день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2" descr="C:\Users\tihonovskaya\Desktop\2587679675_b0945232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03" y="980728"/>
            <a:ext cx="2690961" cy="26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971903" y="1412776"/>
            <a:ext cx="91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2025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62303" y="1844824"/>
            <a:ext cx="21701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9 </a:t>
            </a:r>
            <a:b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апреля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дополнительный </a:t>
            </a: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день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3" name="Picture 5" descr="C:\Users\tihonovskaya\Desktop\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8" t="10500" r="39434" b="10353"/>
          <a:stretch/>
        </p:blipFill>
        <p:spPr bwMode="auto">
          <a:xfrm>
            <a:off x="3779912" y="4017505"/>
            <a:ext cx="1555094" cy="25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436510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Время написания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 часа 55 минут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6262" y="4653136"/>
            <a:ext cx="4064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Для обучающихся </a:t>
            </a: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ОВЗ, </a:t>
            </a:r>
            <a:r>
              <a:rPr lang="ru-RU" sz="24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детей-инвалидов </a:t>
            </a: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инвалидов + </a:t>
            </a: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1,5 часа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8863" y="116632"/>
            <a:ext cx="72893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Сроки проведения</a:t>
            </a:r>
            <a:br>
              <a:rPr lang="ru-RU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итогового сочинения (изложения)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: скругленные углы 47">
            <a:extLst>
              <a:ext uri="{FF2B5EF4-FFF2-40B4-BE49-F238E27FC236}">
                <a16:creationId xmlns="" xmlns:a16="http://schemas.microsoft.com/office/drawing/2014/main" id="{F9FDD549-2726-4DCB-8F7B-75306E995FEE}"/>
              </a:ext>
            </a:extLst>
          </p:cNvPr>
          <p:cNvSpPr/>
          <p:nvPr/>
        </p:nvSpPr>
        <p:spPr>
          <a:xfrm>
            <a:off x="-3678225" y="3696631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7">
            <a:extLst>
              <a:ext uri="{FF2B5EF4-FFF2-40B4-BE49-F238E27FC236}">
                <a16:creationId xmlns="" xmlns:a16="http://schemas.microsoft.com/office/drawing/2014/main" id="{2D8D2A51-5842-4778-A344-66DCF0538664}"/>
              </a:ext>
            </a:extLst>
          </p:cNvPr>
          <p:cNvSpPr/>
          <p:nvPr/>
        </p:nvSpPr>
        <p:spPr>
          <a:xfrm>
            <a:off x="-275255" y="3097613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4" name="Овал 7">
            <a:extLst>
              <a:ext uri="{FF2B5EF4-FFF2-40B4-BE49-F238E27FC236}">
                <a16:creationId xmlns="" xmlns:a16="http://schemas.microsoft.com/office/drawing/2014/main" id="{AB397B7B-E8EB-4627-AAF4-C70749B25B44}"/>
              </a:ext>
            </a:extLst>
          </p:cNvPr>
          <p:cNvSpPr/>
          <p:nvPr/>
        </p:nvSpPr>
        <p:spPr>
          <a:xfrm>
            <a:off x="-612576" y="3853361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: скругленные углы 10">
            <a:extLst>
              <a:ext uri="{FF2B5EF4-FFF2-40B4-BE49-F238E27FC236}">
                <a16:creationId xmlns="" xmlns:a16="http://schemas.microsoft.com/office/drawing/2014/main" id="{D85A4DD9-BD59-4404-A6D4-DB57E8E813E2}"/>
              </a:ext>
            </a:extLst>
          </p:cNvPr>
          <p:cNvSpPr/>
          <p:nvPr/>
        </p:nvSpPr>
        <p:spPr>
          <a:xfrm>
            <a:off x="-2340768" y="888319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43">
            <a:extLst>
              <a:ext uri="{FF2B5EF4-FFF2-40B4-BE49-F238E27FC236}">
                <a16:creationId xmlns="" xmlns:a16="http://schemas.microsoft.com/office/drawing/2014/main" id="{FF485A14-B688-44AD-8C3B-703CE100A98A}"/>
              </a:ext>
            </a:extLst>
          </p:cNvPr>
          <p:cNvSpPr/>
          <p:nvPr/>
        </p:nvSpPr>
        <p:spPr>
          <a:xfrm>
            <a:off x="5796136" y="74430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46">
            <a:extLst>
              <a:ext uri="{FF2B5EF4-FFF2-40B4-BE49-F238E27FC236}">
                <a16:creationId xmlns="" xmlns:a16="http://schemas.microsoft.com/office/drawing/2014/main" id="{F971C243-3538-4795-B288-FA559F7BA841}"/>
              </a:ext>
            </a:extLst>
          </p:cNvPr>
          <p:cNvSpPr/>
          <p:nvPr/>
        </p:nvSpPr>
        <p:spPr>
          <a:xfrm>
            <a:off x="4482244" y="3861048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110E2D9-9E56-491D-8441-7A69E4EC2F4B}"/>
              </a:ext>
            </a:extLst>
          </p:cNvPr>
          <p:cNvSpPr txBox="1"/>
          <p:nvPr/>
        </p:nvSpPr>
        <p:spPr>
          <a:xfrm>
            <a:off x="35496" y="-27384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78C4"/>
                </a:solidFill>
                <a:latin typeface="Century Gothic" panose="020B0502020202020204" pitchFamily="34" charset="0"/>
                <a:cs typeface="Times New Roman" pitchFamily="18" charset="0"/>
              </a:rPr>
              <a:t>Сроки проведения итогового сочинения (изложения)</a:t>
            </a:r>
            <a:endParaRPr lang="ru-RU" sz="2800" dirty="0">
              <a:solidFill>
                <a:srgbClr val="0078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honovskaya\Desktop\49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17390"/>
          <a:stretch/>
        </p:blipFill>
        <p:spPr bwMode="auto">
          <a:xfrm>
            <a:off x="-36512" y="7938"/>
            <a:ext cx="5086918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7">
            <a:extLst>
              <a:ext uri="{FF2B5EF4-FFF2-40B4-BE49-F238E27FC236}">
                <a16:creationId xmlns=""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6472114">
            <a:off x="2828664" y="13655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3" name="Овал 7">
            <a:extLst>
              <a:ext uri="{FF2B5EF4-FFF2-40B4-BE49-F238E27FC236}">
                <a16:creationId xmlns="" xmlns:a16="http://schemas.microsoft.com/office/drawing/2014/main" id="{7E4A9B82-C277-4F09-8FF5-5AAD0E4B635F}"/>
              </a:ext>
            </a:extLst>
          </p:cNvPr>
          <p:cNvSpPr/>
          <p:nvPr/>
        </p:nvSpPr>
        <p:spPr>
          <a:xfrm rot="16752542">
            <a:off x="4837534" y="2254964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" name="Блок-схема: решение 28">
            <a:extLst>
              <a:ext uri="{FF2B5EF4-FFF2-40B4-BE49-F238E27FC236}">
                <a16:creationId xmlns:a16="http://schemas.microsoft.com/office/drawing/2014/main" xmlns="" id="{0DCE89AD-2022-40FC-B5E9-8E394C22863F}"/>
              </a:ext>
            </a:extLst>
          </p:cNvPr>
          <p:cNvSpPr>
            <a:spLocks noChangeAspect="1"/>
          </p:cNvSpPr>
          <p:nvPr/>
        </p:nvSpPr>
        <p:spPr>
          <a:xfrm rot="5400000">
            <a:off x="4801153" y="2572629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решение 29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854066" y="4193440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решение 30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801153" y="1746211"/>
            <a:ext cx="392681" cy="384104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Блок-схема: решение 36"/>
          <p:cNvSpPr>
            <a:spLocks noChangeAspect="1"/>
          </p:cNvSpPr>
          <p:nvPr/>
        </p:nvSpPr>
        <p:spPr>
          <a:xfrm rot="5400000">
            <a:off x="4827292" y="3401352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37489" y="153098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Муниципальный координатор, ответственный за подготовку </a:t>
            </a:r>
            <a:b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и проведение ГИА-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11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37489" y="242088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Ответственное лицо от ОО</a:t>
            </a:r>
          </a:p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(руководитель ОО)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7489" y="3356992"/>
            <a:ext cx="3959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т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ехнический специалист ОО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37489" y="414908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о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рганизаторы в аудитории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37489" y="4869160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о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рганизаторы вне аудитории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Блок-схема: решение 41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878131" y="4912815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Блок-схема: решение 42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873161" y="5633600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5256584" y="558924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ассистенты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56584" y="6309320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м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едицинские работники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Блок-схема: решение 45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897226" y="6352975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4788024" y="116632"/>
            <a:ext cx="45365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Назначение лиц, </a:t>
            </a:r>
            <a:b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привлекаемых </a:t>
            </a:r>
            <a:b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к проведению ИС(И):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: скругленные углы 45">
            <a:extLst>
              <a:ext uri="{FF2B5EF4-FFF2-40B4-BE49-F238E27FC236}">
                <a16:creationId xmlns="" xmlns:a16="http://schemas.microsoft.com/office/drawing/2014/main" id="{61AF566A-C237-4AB1-8F39-4362D907A5D9}"/>
              </a:ext>
            </a:extLst>
          </p:cNvPr>
          <p:cNvSpPr/>
          <p:nvPr/>
        </p:nvSpPr>
        <p:spPr>
          <a:xfrm>
            <a:off x="-588206" y="11413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46">
            <a:extLst>
              <a:ext uri="{FF2B5EF4-FFF2-40B4-BE49-F238E27FC236}">
                <a16:creationId xmlns="" xmlns:a16="http://schemas.microsoft.com/office/drawing/2014/main" id="{CE1C5139-5614-4F4F-BCDB-40F4E4B66EFC}"/>
              </a:ext>
            </a:extLst>
          </p:cNvPr>
          <p:cNvSpPr/>
          <p:nvPr/>
        </p:nvSpPr>
        <p:spPr>
          <a:xfrm>
            <a:off x="4992414" y="1484784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7">
            <a:extLst>
              <a:ext uri="{FF2B5EF4-FFF2-40B4-BE49-F238E27FC236}">
                <a16:creationId xmlns="" xmlns:a16="http://schemas.microsoft.com/office/drawing/2014/main" id="{8A4790D3-F477-4EBB-8C44-9D299079FDB3}"/>
              </a:ext>
            </a:extLst>
          </p:cNvPr>
          <p:cNvSpPr/>
          <p:nvPr/>
        </p:nvSpPr>
        <p:spPr>
          <a:xfrm rot="272114">
            <a:off x="-443018" y="117897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4" name="Овал 7">
            <a:extLst>
              <a:ext uri="{FF2B5EF4-FFF2-40B4-BE49-F238E27FC236}">
                <a16:creationId xmlns="" xmlns:a16="http://schemas.microsoft.com/office/drawing/2014/main" id="{F1420118-06A2-48CF-A04A-A15A20119F25}"/>
              </a:ext>
            </a:extLst>
          </p:cNvPr>
          <p:cNvSpPr/>
          <p:nvPr/>
        </p:nvSpPr>
        <p:spPr>
          <a:xfrm rot="552542">
            <a:off x="-833784" y="2811985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Основные действия руководителя ОО </a:t>
            </a:r>
            <a:b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на этапе подготовки к ИС(И):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Блок-схема: решение 24">
            <a:extLst>
              <a:ext uri="{FF2B5EF4-FFF2-40B4-BE49-F238E27FC236}">
                <a16:creationId xmlns:a16="http://schemas.microsoft.com/office/drawing/2014/main" xmlns="" id="{0DCE89AD-2022-40FC-B5E9-8E394C22863F}"/>
              </a:ext>
            </a:extLst>
          </p:cNvPr>
          <p:cNvSpPr>
            <a:spLocks noChangeAspect="1"/>
          </p:cNvSpPr>
          <p:nvPr/>
        </p:nvSpPr>
        <p:spPr>
          <a:xfrm rot="5400000">
            <a:off x="175224" y="2320527"/>
            <a:ext cx="392681" cy="38410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Блок-схема: решение 28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228137" y="4081361"/>
            <a:ext cx="392681" cy="38410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Блок-схема: решение 29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175224" y="1458179"/>
            <a:ext cx="392681" cy="38410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решение 30"/>
          <p:cNvSpPr>
            <a:spLocks noChangeAspect="1"/>
          </p:cNvSpPr>
          <p:nvPr/>
        </p:nvSpPr>
        <p:spPr>
          <a:xfrm rot="5400000">
            <a:off x="201363" y="3145257"/>
            <a:ext cx="392681" cy="38410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5576" y="1280954"/>
            <a:ext cx="82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п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ровести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инструктаж</a:t>
            </a:r>
            <a:r>
              <a:rPr lang="ru-RU" sz="2000" dirty="0">
                <a:latin typeface="Century Gothic" panose="020B0502020202020204" pitchFamily="34" charset="0"/>
              </a:rPr>
              <a:t> со всеми лицами, привлекаемыми 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к проведению ИС(И</a:t>
            </a:r>
            <a:r>
              <a:rPr lang="ru-RU" sz="2000" dirty="0" smtClean="0">
                <a:latin typeface="Century Gothic" panose="020B0502020202020204" pitchFamily="34" charset="0"/>
              </a:rPr>
              <a:t>);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5576" y="2145050"/>
            <a:ext cx="82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п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одготовить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черновики</a:t>
            </a:r>
            <a:r>
              <a:rPr lang="ru-RU" sz="2000" dirty="0" smtClean="0">
                <a:latin typeface="Century Gothic" panose="020B0502020202020204" pitchFamily="34" charset="0"/>
              </a:rPr>
              <a:t> для участников ИС(И), инструкции для организаторов и участников в необходимом количестве;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2996952"/>
            <a:ext cx="82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п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одготовить </a:t>
            </a:r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конверты </a:t>
            </a:r>
            <a:r>
              <a:rPr lang="ru-RU" sz="2000" dirty="0">
                <a:latin typeface="Century Gothic" panose="020B0502020202020204" pitchFamily="34" charset="0"/>
              </a:rPr>
              <a:t>для упаковки материалов ИС(И) </a:t>
            </a:r>
            <a:r>
              <a:rPr lang="ru-RU" sz="2000" dirty="0" smtClean="0">
                <a:latin typeface="Century Gothic" panose="020B0502020202020204" pitchFamily="34" charset="0"/>
              </a:rPr>
              <a:t/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и </a:t>
            </a:r>
            <a:r>
              <a:rPr lang="ru-RU" sz="2000" dirty="0">
                <a:latin typeface="Century Gothic" panose="020B0502020202020204" pitchFamily="34" charset="0"/>
              </a:rPr>
              <a:t>сопроводительные бланки к </a:t>
            </a:r>
            <a:r>
              <a:rPr lang="ru-RU" sz="2000" dirty="0" smtClean="0">
                <a:latin typeface="Century Gothic" panose="020B0502020202020204" pitchFamily="34" charset="0"/>
              </a:rPr>
              <a:t>ним;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5576" y="3781489"/>
            <a:ext cx="8280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о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беспечить </a:t>
            </a:r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печать (получение) бланков </a:t>
            </a: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и отчетных форм ИС(И) (сопроводительных бланков </a:t>
            </a:r>
            <a:r>
              <a:rPr lang="ru-RU" sz="2000" dirty="0" smtClean="0">
                <a:latin typeface="Century Gothic" panose="020B0502020202020204" pitchFamily="34" charset="0"/>
              </a:rPr>
              <a:t/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к </a:t>
            </a:r>
            <a:r>
              <a:rPr lang="ru-RU" sz="2000" dirty="0">
                <a:latin typeface="Century Gothic" panose="020B0502020202020204" pitchFamily="34" charset="0"/>
              </a:rPr>
              <a:t>конвертам</a:t>
            </a:r>
            <a:r>
              <a:rPr lang="ru-RU" sz="2000" dirty="0" smtClean="0">
                <a:latin typeface="Century Gothic" panose="020B0502020202020204" pitchFamily="34" charset="0"/>
              </a:rPr>
              <a:t>);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576" y="5013176"/>
            <a:ext cx="8280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р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аспределить </a:t>
            </a:r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участников 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работников ОО </a:t>
            </a:r>
            <a:r>
              <a:rPr lang="ru-RU" sz="2000" dirty="0">
                <a:latin typeface="Century Gothic" panose="020B0502020202020204" pitchFamily="34" charset="0"/>
              </a:rPr>
              <a:t>по </a:t>
            </a:r>
            <a:r>
              <a:rPr lang="ru-RU" sz="2000" dirty="0" smtClean="0">
                <a:latin typeface="Century Gothic" panose="020B0502020202020204" pitchFamily="34" charset="0"/>
              </a:rPr>
              <a:t>аудиториям;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42" name="Блок-схема: решение 41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252202" y="5056831"/>
            <a:ext cx="392681" cy="38410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Блок-схема: решение 42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247232" y="5920927"/>
            <a:ext cx="392681" cy="38410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670" y="5733256"/>
            <a:ext cx="8261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о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рганизовать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заполнение форм </a:t>
            </a:r>
            <a:r>
              <a:rPr lang="ru-RU" sz="2000" dirty="0">
                <a:latin typeface="Century Gothic" panose="020B0502020202020204" pitchFamily="34" charset="0"/>
              </a:rPr>
              <a:t>ИС-05 (столбцы </a:t>
            </a:r>
            <a:r>
              <a:rPr lang="ru-RU" sz="2000" dirty="0" smtClean="0">
                <a:latin typeface="Century Gothic" panose="020B0502020202020204" pitchFamily="34" charset="0"/>
              </a:rPr>
              <a:t>2-5), 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ИС-06 </a:t>
            </a:r>
            <a:r>
              <a:rPr lang="ru-RU" sz="2000" dirty="0">
                <a:latin typeface="Century Gothic" panose="020B0502020202020204" pitchFamily="34" charset="0"/>
              </a:rPr>
              <a:t>(</a:t>
            </a:r>
            <a:r>
              <a:rPr lang="ru-RU" sz="2000">
                <a:latin typeface="Century Gothic" panose="020B0502020202020204" pitchFamily="34" charset="0"/>
              </a:rPr>
              <a:t>столбцы </a:t>
            </a:r>
            <a:r>
              <a:rPr lang="ru-RU" sz="2000" smtClean="0">
                <a:latin typeface="Century Gothic" panose="020B0502020202020204" pitchFamily="34" charset="0"/>
              </a:rPr>
              <a:t>2-6)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: скругленные углы 27">
            <a:extLst>
              <a:ext uri="{FF2B5EF4-FFF2-40B4-BE49-F238E27FC236}">
                <a16:creationId xmlns="" xmlns:a16="http://schemas.microsoft.com/office/drawing/2014/main" id="{33D6A42F-46B5-4EE3-ABF1-95BE1A99DB34}"/>
              </a:ext>
            </a:extLst>
          </p:cNvPr>
          <p:cNvSpPr/>
          <p:nvPr/>
        </p:nvSpPr>
        <p:spPr>
          <a:xfrm>
            <a:off x="-1344290" y="110434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Прямоугольник: скругленные углы 28">
            <a:extLst>
              <a:ext uri="{FF2B5EF4-FFF2-40B4-BE49-F238E27FC236}">
                <a16:creationId xmlns="" xmlns:a16="http://schemas.microsoft.com/office/drawing/2014/main" id="{D86A7911-BD0E-4A05-B463-10471259C3A6}"/>
              </a:ext>
            </a:extLst>
          </p:cNvPr>
          <p:cNvSpPr/>
          <p:nvPr/>
        </p:nvSpPr>
        <p:spPr>
          <a:xfrm>
            <a:off x="3779912" y="116632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9324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7">
            <a:extLst>
              <a:ext uri="{FF2B5EF4-FFF2-40B4-BE49-F238E27FC236}">
                <a16:creationId xmlns="" xmlns:a16="http://schemas.microsoft.com/office/drawing/2014/main" id="{DF9CBDAD-A255-43AD-B5FF-BDFA26E409E4}"/>
              </a:ext>
            </a:extLst>
          </p:cNvPr>
          <p:cNvSpPr/>
          <p:nvPr/>
        </p:nvSpPr>
        <p:spPr>
          <a:xfrm rot="12651835">
            <a:off x="2461099" y="-1270655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4" name="Овал 7">
            <a:extLst>
              <a:ext uri="{FF2B5EF4-FFF2-40B4-BE49-F238E27FC236}">
                <a16:creationId xmlns=""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11859868">
            <a:off x="4517747" y="-404537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-684584" y="68263"/>
            <a:ext cx="6948834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Заполнение формы ИС-06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 bwMode="auto">
          <a:xfrm>
            <a:off x="18728" y="1700808"/>
            <a:ext cx="6533301" cy="3502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1438" y="1196752"/>
            <a:ext cx="49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Форма ИС-06 «Протокол проверки ИС(И)»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284" y="5541039"/>
            <a:ext cx="398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Список участников </a:t>
            </a:r>
            <a:b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 форме ИС-06 соответствует </a:t>
            </a:r>
            <a:b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списку участников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b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распределенных  в аудиторию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90" y="4941168"/>
            <a:ext cx="4071422" cy="992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444208" y="5517232"/>
            <a:ext cx="1095524" cy="38577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14889" y="6015659"/>
            <a:ext cx="220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В АЛФАВИТНОМ ПОРЯДКЕ</a:t>
            </a:r>
            <a:endParaRPr lang="ru-RU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479258" y="5949280"/>
            <a:ext cx="2370654" cy="72008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275311" y="5131454"/>
            <a:ext cx="1250801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86608" y="1844824"/>
            <a:ext cx="15240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39008" y="1844824"/>
            <a:ext cx="15240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74640" y="1844824"/>
            <a:ext cx="15240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818656" y="1844824"/>
            <a:ext cx="15240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15472" y="1893602"/>
            <a:ext cx="15240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67872" y="1893602"/>
            <a:ext cx="15240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020272" y="1893602"/>
            <a:ext cx="15240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64288" y="1893602"/>
            <a:ext cx="152400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300192" y="2073622"/>
            <a:ext cx="1875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добавить номер аудитории</a:t>
            </a:r>
            <a:endParaRPr lang="ru-RU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49229" y="2492896"/>
            <a:ext cx="357931" cy="27105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643464" y="3227492"/>
            <a:ext cx="2500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      В столбце 6 «Сдавал в устной форме» напротив участника, не явившегося на ИС(И), поставить  </a:t>
            </a:r>
            <a:r>
              <a:rPr lang="ru-RU" sz="1600" b="1" dirty="0" smtClean="0">
                <a:latin typeface="Century Gothic" panose="020B0502020202020204" pitchFamily="34" charset="0"/>
              </a:rPr>
              <a:t>Н   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643464" y="3011468"/>
            <a:ext cx="288032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43464" y="308347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: скругленные углы 18">
            <a:extLst>
              <a:ext uri="{FF2B5EF4-FFF2-40B4-BE49-F238E27FC236}">
                <a16:creationId xmlns="" xmlns:a16="http://schemas.microsoft.com/office/drawing/2014/main" id="{B25A3994-823D-4AF2-B58A-45B881C2B5EC}"/>
              </a:ext>
            </a:extLst>
          </p:cNvPr>
          <p:cNvSpPr/>
          <p:nvPr/>
        </p:nvSpPr>
        <p:spPr>
          <a:xfrm>
            <a:off x="-1620688" y="960327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19">
            <a:extLst>
              <a:ext uri="{FF2B5EF4-FFF2-40B4-BE49-F238E27FC236}">
                <a16:creationId xmlns:a16="http://schemas.microsoft.com/office/drawing/2014/main" xmlns="" id="{2B3D4377-3F58-4288-83FB-24C7EB004179}"/>
              </a:ext>
            </a:extLst>
          </p:cNvPr>
          <p:cNvSpPr/>
          <p:nvPr/>
        </p:nvSpPr>
        <p:spPr>
          <a:xfrm>
            <a:off x="2621967" y="160171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19">
            <a:extLst>
              <a:ext uri="{FF2B5EF4-FFF2-40B4-BE49-F238E27FC236}">
                <a16:creationId xmlns:a16="http://schemas.microsoft.com/office/drawing/2014/main" xmlns="" id="{2B3D4377-3F58-4288-83FB-24C7EB004179}"/>
              </a:ext>
            </a:extLst>
          </p:cNvPr>
          <p:cNvSpPr/>
          <p:nvPr/>
        </p:nvSpPr>
        <p:spPr>
          <a:xfrm>
            <a:off x="-972616" y="5471028"/>
            <a:ext cx="5244120" cy="46204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7">
            <a:extLst>
              <a:ext uri="{FF2B5EF4-FFF2-40B4-BE49-F238E27FC236}">
                <a16:creationId xmlns="" xmlns:a16="http://schemas.microsoft.com/office/drawing/2014/main" id="{DF9CBDAD-A255-43AD-B5FF-BDFA26E409E4}"/>
              </a:ext>
            </a:extLst>
          </p:cNvPr>
          <p:cNvSpPr/>
          <p:nvPr/>
        </p:nvSpPr>
        <p:spPr>
          <a:xfrm rot="12651835">
            <a:off x="2613499" y="-1118255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50" name="Овал 7">
            <a:extLst>
              <a:ext uri="{FF2B5EF4-FFF2-40B4-BE49-F238E27FC236}">
                <a16:creationId xmlns=""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11859868">
            <a:off x="4670147" y="-252137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48091" y="1772816"/>
            <a:ext cx="106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№ 002</a:t>
            </a:r>
            <a:endParaRPr lang="ru-RU" b="1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7">
            <a:extLst>
              <a:ext uri="{FF2B5EF4-FFF2-40B4-BE49-F238E27FC236}">
                <a16:creationId xmlns:a16="http://schemas.microsoft.com/office/drawing/2014/main" xmlns="" id="{0748CC4D-B13B-4DC9-AAA7-6DCB4A1C5249}"/>
              </a:ext>
            </a:extLst>
          </p:cNvPr>
          <p:cNvSpPr/>
          <p:nvPr/>
        </p:nvSpPr>
        <p:spPr>
          <a:xfrm rot="15594080" flipV="1">
            <a:off x="-1748302" y="131760"/>
            <a:ext cx="8670421" cy="715883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9" name="Овал 7">
            <a:extLst>
              <a:ext uri="{FF2B5EF4-FFF2-40B4-BE49-F238E27FC236}">
                <a16:creationId xmlns:a16="http://schemas.microsoft.com/office/drawing/2014/main" xmlns="" id="{DF9CBDAD-A255-43AD-B5FF-BDFA26E409E4}"/>
              </a:ext>
            </a:extLst>
          </p:cNvPr>
          <p:cNvSpPr/>
          <p:nvPr/>
        </p:nvSpPr>
        <p:spPr>
          <a:xfrm rot="12651835">
            <a:off x="2397550" y="-1717022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0" name="Овал 7">
            <a:extLst>
              <a:ext uri="{FF2B5EF4-FFF2-40B4-BE49-F238E27FC236}">
                <a16:creationId xmlns:a16="http://schemas.microsoft.com/office/drawing/2014/main" xmlns="" id="{6CAC8962-688D-4ED6-9382-37577A7F3C6C}"/>
              </a:ext>
            </a:extLst>
          </p:cNvPr>
          <p:cNvSpPr/>
          <p:nvPr/>
        </p:nvSpPr>
        <p:spPr>
          <a:xfrm rot="11859868">
            <a:off x="4376336" y="-1066927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867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2" name="Заголовок 1"/>
          <p:cNvSpPr txBox="1">
            <a:spLocks/>
          </p:cNvSpPr>
          <p:nvPr/>
        </p:nvSpPr>
        <p:spPr bwMode="auto">
          <a:xfrm>
            <a:off x="71438" y="68263"/>
            <a:ext cx="7092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Организация входа участников </a:t>
            </a: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ИС(И) </a:t>
            </a:r>
            <a:b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в место проведения ИС(И)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684" name="object 4"/>
          <p:cNvSpPr txBox="1">
            <a:spLocks noChangeArrowheads="1"/>
          </p:cNvSpPr>
          <p:nvPr/>
        </p:nvSpPr>
        <p:spPr bwMode="auto">
          <a:xfrm>
            <a:off x="-180528" y="2132856"/>
            <a:ext cx="3201987" cy="13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Дежурные на входе </a:t>
            </a:r>
            <a:b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указывают </a:t>
            </a:r>
            <a: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участникам </a:t>
            </a:r>
            <a:b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на необходимость оставить </a:t>
            </a:r>
            <a:b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личные </a:t>
            </a:r>
            <a: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вещи </a:t>
            </a:r>
            <a:b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в специально выделенном </a:t>
            </a:r>
            <a:b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месте для личных вещей</a:t>
            </a:r>
            <a:endParaRPr lang="ru-RU" altLang="ru-RU" sz="1400" dirty="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685" name="TextBox 1"/>
          <p:cNvSpPr txBox="1">
            <a:spLocks noChangeArrowheads="1"/>
          </p:cNvSpPr>
          <p:nvPr/>
        </p:nvSpPr>
        <p:spPr bwMode="auto">
          <a:xfrm>
            <a:off x="3923928" y="6237288"/>
            <a:ext cx="172720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Аудитория 2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796136" y="2780928"/>
            <a:ext cx="936625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35"/>
          <p:cNvSpPr txBox="1">
            <a:spLocks noChangeArrowheads="1"/>
          </p:cNvSpPr>
          <p:nvPr/>
        </p:nvSpPr>
        <p:spPr bwMode="auto">
          <a:xfrm>
            <a:off x="7164388" y="6237288"/>
            <a:ext cx="1730375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Аудитория 3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377113" y="3141663"/>
            <a:ext cx="0" cy="10795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580112" y="5329238"/>
            <a:ext cx="1077913" cy="406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4463" y="5095875"/>
            <a:ext cx="6716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861175" y="4868863"/>
            <a:ext cx="0" cy="227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2" name="TextBox 45"/>
          <p:cNvSpPr txBox="1">
            <a:spLocks noChangeArrowheads="1"/>
          </p:cNvSpPr>
          <p:nvPr/>
        </p:nvSpPr>
        <p:spPr bwMode="auto">
          <a:xfrm>
            <a:off x="467544" y="6237312"/>
            <a:ext cx="1728787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Аудитория 1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2411760" y="5735638"/>
            <a:ext cx="1271588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4" name="object 3"/>
          <p:cNvSpPr>
            <a:spLocks noChangeArrowheads="1"/>
          </p:cNvSpPr>
          <p:nvPr/>
        </p:nvSpPr>
        <p:spPr bwMode="auto">
          <a:xfrm>
            <a:off x="6861175" y="4154488"/>
            <a:ext cx="922338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900" y="1196752"/>
            <a:ext cx="286385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9:00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часов по графику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3425" y="1196752"/>
            <a:ext cx="561975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Руководитель ОО осуществляет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контроль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за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организацией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входа участников ИС(И)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5508" y="3731795"/>
            <a:ext cx="1717253" cy="1250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Распределение участников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по аудиториям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9586" y="3740150"/>
            <a:ext cx="1397795" cy="1235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Паспортный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контроль 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99" name="object 3"/>
          <p:cNvSpPr>
            <a:spLocks noChangeArrowheads="1"/>
          </p:cNvSpPr>
          <p:nvPr/>
        </p:nvSpPr>
        <p:spPr bwMode="auto">
          <a:xfrm>
            <a:off x="4292228" y="4975225"/>
            <a:ext cx="922338" cy="1220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700" name="object 3"/>
          <p:cNvSpPr>
            <a:spLocks noChangeArrowheads="1"/>
          </p:cNvSpPr>
          <p:nvPr/>
        </p:nvSpPr>
        <p:spPr bwMode="auto">
          <a:xfrm>
            <a:off x="6916738" y="1776413"/>
            <a:ext cx="922337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6518275" y="3648076"/>
            <a:ext cx="3940175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400" b="1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Организаторы направляют участников </a:t>
            </a:r>
            <a:r>
              <a:rPr lang="ru-RU" sz="1400" b="1" spc="-1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ru-RU" sz="1400" b="1" spc="-1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400" b="1" spc="-1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в </a:t>
            </a:r>
            <a:r>
              <a:rPr lang="ru-RU" sz="1400" b="1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аудитории</a:t>
            </a:r>
          </a:p>
        </p:txBody>
      </p:sp>
      <p:sp>
        <p:nvSpPr>
          <p:cNvPr id="28703" name="object 3"/>
          <p:cNvSpPr>
            <a:spLocks noChangeArrowheads="1"/>
          </p:cNvSpPr>
          <p:nvPr/>
        </p:nvSpPr>
        <p:spPr bwMode="auto">
          <a:xfrm>
            <a:off x="826319" y="4984204"/>
            <a:ext cx="922337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87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07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>
            <a:off x="7567613" y="5397500"/>
            <a:ext cx="215900" cy="62706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 descr="C:\Users\tihonovskaya\Desktop\IMG_20160218_0909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4"/>
          <a:stretch/>
        </p:blipFill>
        <p:spPr bwMode="auto">
          <a:xfrm>
            <a:off x="3519586" y="2254692"/>
            <a:ext cx="1694980" cy="139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269193" y="3707834"/>
            <a:ext cx="2574615" cy="1235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участников ИС(И)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работников ОО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33728" y="2084387"/>
            <a:ext cx="486144" cy="289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ВХОД</a:t>
            </a: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33728" y="1963303"/>
            <a:ext cx="3781794" cy="29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18">
            <a:extLst>
              <a:ext uri="{FF2B5EF4-FFF2-40B4-BE49-F238E27FC236}">
                <a16:creationId xmlns:a16="http://schemas.microsoft.com/office/drawing/2014/main" xmlns="" id="{B25A3994-823D-4AF2-B58A-45B881C2B5EC}"/>
              </a:ext>
            </a:extLst>
          </p:cNvPr>
          <p:cNvSpPr/>
          <p:nvPr/>
        </p:nvSpPr>
        <p:spPr>
          <a:xfrm>
            <a:off x="-180528" y="1052736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19">
            <a:extLst>
              <a:ext uri="{FF2B5EF4-FFF2-40B4-BE49-F238E27FC236}">
                <a16:creationId xmlns:a16="http://schemas.microsoft.com/office/drawing/2014/main" xmlns="" id="{2B3D4377-3F58-4288-83FB-24C7EB004179}"/>
              </a:ext>
            </a:extLst>
          </p:cNvPr>
          <p:cNvSpPr/>
          <p:nvPr/>
        </p:nvSpPr>
        <p:spPr>
          <a:xfrm>
            <a:off x="2195736" y="116632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:a16="http://schemas.microsoft.com/office/drawing/2014/main" xmlns="" id="{B290645C-F753-4687-9E05-306F7D5B720D}"/>
              </a:ext>
            </a:extLst>
          </p:cNvPr>
          <p:cNvSpPr/>
          <p:nvPr/>
        </p:nvSpPr>
        <p:spPr>
          <a:xfrm>
            <a:off x="165273" y="5049671"/>
            <a:ext cx="6695902" cy="46204"/>
          </a:xfrm>
          <a:prstGeom prst="roundRect">
            <a:avLst>
              <a:gd name="adj" fmla="val 50000"/>
            </a:avLst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: скругленные углы 21">
            <a:extLst>
              <a:ext uri="{FF2B5EF4-FFF2-40B4-BE49-F238E27FC236}">
                <a16:creationId xmlns:a16="http://schemas.microsoft.com/office/drawing/2014/main" xmlns="" id="{AE48A979-0547-41E6-9F0C-2C66FB607B64}"/>
              </a:ext>
            </a:extLst>
          </p:cNvPr>
          <p:cNvSpPr/>
          <p:nvPr/>
        </p:nvSpPr>
        <p:spPr>
          <a:xfrm>
            <a:off x="4367076" y="182442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7">
            <a:extLst>
              <a:ext uri="{FF2B5EF4-FFF2-40B4-BE49-F238E27FC236}">
                <a16:creationId xmlns:a16="http://schemas.microsoft.com/office/drawing/2014/main" xmlns="" id="{73AC93CF-8037-4CBF-ABB5-652AFCDAFBCC}"/>
              </a:ext>
            </a:extLst>
          </p:cNvPr>
          <p:cNvSpPr/>
          <p:nvPr/>
        </p:nvSpPr>
        <p:spPr>
          <a:xfrm rot="16472114">
            <a:off x="2190388" y="-169984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4" name="Овал 7">
            <a:extLst>
              <a:ext uri="{FF2B5EF4-FFF2-40B4-BE49-F238E27FC236}">
                <a16:creationId xmlns:a16="http://schemas.microsoft.com/office/drawing/2014/main" xmlns="" id="{46AF482A-84D9-46D5-86D9-F61101BB3691}"/>
              </a:ext>
            </a:extLst>
          </p:cNvPr>
          <p:cNvSpPr/>
          <p:nvPr/>
        </p:nvSpPr>
        <p:spPr>
          <a:xfrm rot="16752542">
            <a:off x="4274553" y="2167586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Начало проведения ИС(И)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Блок-схема: решение 28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87913" y="4445161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0" name="Блок-схема: решение 29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35000" y="2421386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6579" y="2420888"/>
            <a:ext cx="8561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С </a:t>
            </a:r>
            <a:r>
              <a:rPr lang="ru-RU" b="1" dirty="0">
                <a:solidFill>
                  <a:srgbClr val="003B68"/>
                </a:solidFill>
                <a:latin typeface="Century Gothic" panose="020B0502020202020204" pitchFamily="34" charset="0"/>
              </a:rPr>
              <a:t>9.45</a:t>
            </a:r>
            <a:r>
              <a:rPr lang="ru-RU" dirty="0">
                <a:solidFill>
                  <a:srgbClr val="003B68"/>
                </a:solidFill>
                <a:latin typeface="Century Gothic" panose="020B0502020202020204" pitchFamily="34" charset="0"/>
              </a:rPr>
              <a:t> часов руководитель ОО организует:</a:t>
            </a:r>
          </a:p>
          <a:p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	скачивание </a:t>
            </a:r>
            <a:r>
              <a:rPr lang="ru-RU" dirty="0">
                <a:solidFill>
                  <a:srgbClr val="003B68"/>
                </a:solidFill>
                <a:latin typeface="Century Gothic" panose="020B0502020202020204" pitchFamily="34" charset="0"/>
              </a:rPr>
              <a:t>тем ИС и их тиражирование по количеству участников;</a:t>
            </a:r>
          </a:p>
          <a:p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	выдачу </a:t>
            </a:r>
            <a:r>
              <a:rPr lang="ru-RU" dirty="0">
                <a:solidFill>
                  <a:srgbClr val="003B68"/>
                </a:solidFill>
                <a:latin typeface="Century Gothic" panose="020B0502020202020204" pitchFamily="34" charset="0"/>
              </a:rPr>
              <a:t>организаторам в </a:t>
            </a: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аудитории тем сочинения </a:t>
            </a:r>
            <a:r>
              <a:rPr lang="ru-RU" dirty="0">
                <a:solidFill>
                  <a:srgbClr val="003B68"/>
                </a:solidFill>
                <a:latin typeface="Century Gothic" panose="020B0502020202020204" pitchFamily="34" charset="0"/>
              </a:rPr>
              <a:t>(на каждого </a:t>
            </a: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участника), текста </a:t>
            </a:r>
            <a:r>
              <a:rPr lang="ru-RU" dirty="0">
                <a:solidFill>
                  <a:srgbClr val="003B68"/>
                </a:solidFill>
                <a:latin typeface="Century Gothic" panose="020B0502020202020204" pitchFamily="34" charset="0"/>
              </a:rPr>
              <a:t>изложения </a:t>
            </a: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(</a:t>
            </a:r>
            <a:r>
              <a:rPr lang="ru-RU" dirty="0">
                <a:solidFill>
                  <a:srgbClr val="003B68"/>
                </a:solidFill>
                <a:latin typeface="Century Gothic" panose="020B0502020202020204" pitchFamily="34" charset="0"/>
              </a:rPr>
              <a:t>один на аудиторию</a:t>
            </a: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)</a:t>
            </a:r>
            <a:endParaRPr lang="ru-RU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1560" y="3780329"/>
            <a:ext cx="8443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(текст </a:t>
            </a:r>
            <a:r>
              <a:rPr lang="ru-RU" sz="1600" i="1" dirty="0">
                <a:solidFill>
                  <a:srgbClr val="003B68"/>
                </a:solidFill>
                <a:latin typeface="Century Gothic" panose="020B0502020202020204" pitchFamily="34" charset="0"/>
              </a:rPr>
              <a:t>изложения организатор в аудитории читает трижды. </a:t>
            </a:r>
            <a:br>
              <a:rPr lang="ru-RU" sz="1600" i="1" dirty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sz="1600" i="1" dirty="0">
                <a:solidFill>
                  <a:srgbClr val="003B68"/>
                </a:solidFill>
                <a:latin typeface="Century Gothic" panose="020B0502020202020204" pitchFamily="34" charset="0"/>
              </a:rPr>
              <a:t>Интервал между чтением составляет 2 </a:t>
            </a:r>
            <a:r>
              <a:rPr lang="ru-RU" sz="1600" i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минуты).</a:t>
            </a:r>
            <a:endParaRPr lang="ru-RU" sz="1600" i="1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560" y="4437112"/>
            <a:ext cx="8443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В </a:t>
            </a:r>
            <a:r>
              <a:rPr lang="ru-RU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9.50</a:t>
            </a: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часов – первая часть инструктажа.</a:t>
            </a:r>
          </a:p>
          <a:p>
            <a:r>
              <a:rPr lang="ru-RU" dirty="0">
                <a:solidFill>
                  <a:srgbClr val="003B68"/>
                </a:solidFill>
                <a:latin typeface="Century Gothic" panose="020B0502020202020204" pitchFamily="34" charset="0"/>
              </a:rPr>
              <a:t>В </a:t>
            </a:r>
            <a:r>
              <a:rPr lang="ru-RU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10.00</a:t>
            </a: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3B68"/>
                </a:solidFill>
                <a:latin typeface="Century Gothic" panose="020B0502020202020204" pitchFamily="34" charset="0"/>
              </a:rPr>
              <a:t>часов – </a:t>
            </a: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вторая часть инструктажа.</a:t>
            </a:r>
            <a:endParaRPr lang="ru-RU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1560" y="508518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Заполнение</a:t>
            </a: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бланков участниками ИС(И). </a:t>
            </a:r>
            <a:r>
              <a:rPr lang="ru-RU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Проверка</a:t>
            </a: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организатором правильности их заполнения участниками ИС(И).</a:t>
            </a:r>
            <a:endParaRPr lang="ru-RU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Блок-схема: решение 41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111978" y="5204607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3" name="Блок-схема: решение 42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107008" y="5741182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0654" y="5733256"/>
            <a:ext cx="842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Организатор в аудитории </a:t>
            </a:r>
            <a:r>
              <a:rPr lang="ru-RU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фиксирует</a:t>
            </a: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на доске время начала </a:t>
            </a:r>
            <a:b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и окончания ИС(И)</a:t>
            </a:r>
            <a:endParaRPr lang="ru-RU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Блок-схема: решение 22"/>
          <p:cNvSpPr>
            <a:spLocks noChangeAspect="1"/>
          </p:cNvSpPr>
          <p:nvPr/>
        </p:nvSpPr>
        <p:spPr>
          <a:xfrm rot="5400000">
            <a:off x="35000" y="1209444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421" y="1124744"/>
            <a:ext cx="8443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Выдача</a:t>
            </a: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руководителем ОО организаторам в аудитории инструкций, конвертов для упаковки ИС(И), черновиков, словарей, отчетных форм.</a:t>
            </a:r>
            <a:endParaRPr lang="ru-RU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Блок-схема: решение 24">
            <a:extLst>
              <a:ext uri="{FF2B5EF4-FFF2-40B4-BE49-F238E27FC236}">
                <a16:creationId xmlns:a16="http://schemas.microsoft.com/office/drawing/2014/main" xmlns="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35000" y="1773314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617" y="1772816"/>
            <a:ext cx="842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С </a:t>
            </a:r>
            <a:r>
              <a:rPr lang="ru-RU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9.00</a:t>
            </a: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часов руководитель ОО осуществляет контроль за организацией входа участников ИС(И) в место проведения ИС(И).</a:t>
            </a:r>
            <a:endParaRPr lang="ru-RU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: скругленные углы 14">
            <a:extLst>
              <a:ext uri="{FF2B5EF4-FFF2-40B4-BE49-F238E27FC236}">
                <a16:creationId xmlns:a16="http://schemas.microsoft.com/office/drawing/2014/main" xmlns="" id="{B3D71D7E-A535-4A44-87CA-FFF912291E5F}"/>
              </a:ext>
            </a:extLst>
          </p:cNvPr>
          <p:cNvSpPr/>
          <p:nvPr/>
        </p:nvSpPr>
        <p:spPr>
          <a:xfrm flipV="1">
            <a:off x="-972616" y="898835"/>
            <a:ext cx="7644482" cy="115801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15">
            <a:extLst>
              <a:ext uri="{FF2B5EF4-FFF2-40B4-BE49-F238E27FC236}">
                <a16:creationId xmlns:a16="http://schemas.microsoft.com/office/drawing/2014/main" xmlns="" id="{9412EE0E-85E9-47CE-9463-060616DF1408}"/>
              </a:ext>
            </a:extLst>
          </p:cNvPr>
          <p:cNvSpPr/>
          <p:nvPr/>
        </p:nvSpPr>
        <p:spPr>
          <a:xfrm flipV="1">
            <a:off x="3235303" y="160449"/>
            <a:ext cx="7644482" cy="115801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7">
            <a:extLst>
              <a:ext uri="{FF2B5EF4-FFF2-40B4-BE49-F238E27FC236}">
                <a16:creationId xmlns:a16="http://schemas.microsoft.com/office/drawing/2014/main" xmlns="" id="{9C2B6145-C084-4C29-A7C3-B6FBC3B77998}"/>
              </a:ext>
            </a:extLst>
          </p:cNvPr>
          <p:cNvSpPr/>
          <p:nvPr/>
        </p:nvSpPr>
        <p:spPr>
          <a:xfrm rot="404496" flipH="1" flipV="1">
            <a:off x="2946849" y="-458651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4" name="Овал 7">
            <a:extLst>
              <a:ext uri="{FF2B5EF4-FFF2-40B4-BE49-F238E27FC236}">
                <a16:creationId xmlns:a16="http://schemas.microsoft.com/office/drawing/2014/main" xmlns="" id="{BD65834F-0ED6-4B85-9329-82E3A3C586AA}"/>
              </a:ext>
            </a:extLst>
          </p:cNvPr>
          <p:cNvSpPr/>
          <p:nvPr/>
        </p:nvSpPr>
        <p:spPr>
          <a:xfrm rot="662638" flipH="1" flipV="1">
            <a:off x="4393481" y="-325535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6" name="Овал 7">
            <a:extLst>
              <a:ext uri="{FF2B5EF4-FFF2-40B4-BE49-F238E27FC236}">
                <a16:creationId xmlns:a16="http://schemas.microsoft.com/office/drawing/2014/main" xmlns="" id="{4C5BC2F6-457D-4F59-BE71-877BD7BFE6C1}"/>
              </a:ext>
            </a:extLst>
          </p:cNvPr>
          <p:cNvSpPr/>
          <p:nvPr/>
        </p:nvSpPr>
        <p:spPr>
          <a:xfrm>
            <a:off x="-325826" y="3220390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7" name="Овал 7">
            <a:extLst>
              <a:ext uri="{FF2B5EF4-FFF2-40B4-BE49-F238E27FC236}">
                <a16:creationId xmlns:a16="http://schemas.microsoft.com/office/drawing/2014/main" xmlns="" id="{C529F975-5C1D-42D1-AF9A-D996FE70DAEE}"/>
              </a:ext>
            </a:extLst>
          </p:cNvPr>
          <p:cNvSpPr/>
          <p:nvPr/>
        </p:nvSpPr>
        <p:spPr>
          <a:xfrm>
            <a:off x="-856227" y="4069385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8" name="Овал 7">
            <a:extLst>
              <a:ext uri="{FF2B5EF4-FFF2-40B4-BE49-F238E27FC236}">
                <a16:creationId xmlns:a16="http://schemas.microsoft.com/office/drawing/2014/main" xmlns="" id="{9C2B6145-C084-4C29-A7C3-B6FBC3B77998}"/>
              </a:ext>
            </a:extLst>
          </p:cNvPr>
          <p:cNvSpPr/>
          <p:nvPr/>
        </p:nvSpPr>
        <p:spPr>
          <a:xfrm rot="404496" flipH="1" flipV="1">
            <a:off x="2946851" y="-458650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2" name="Овал 7">
            <a:extLst>
              <a:ext uri="{FF2B5EF4-FFF2-40B4-BE49-F238E27FC236}">
                <a16:creationId xmlns:a16="http://schemas.microsoft.com/office/drawing/2014/main" xmlns="" id="{BD65834F-0ED6-4B85-9329-82E3A3C586AA}"/>
              </a:ext>
            </a:extLst>
          </p:cNvPr>
          <p:cNvSpPr/>
          <p:nvPr/>
        </p:nvSpPr>
        <p:spPr>
          <a:xfrm rot="662638" flipH="1" flipV="1">
            <a:off x="4393483" y="-325534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3386459" cy="13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Организаторы в аудитории контролируют:</a:t>
            </a:r>
            <a:endParaRPr lang="ru-RU" alt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36023" t="18511" r="36164" b="11610"/>
          <a:stretch/>
        </p:blipFill>
        <p:spPr>
          <a:xfrm>
            <a:off x="35496" y="1772816"/>
            <a:ext cx="2827060" cy="390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20" y="1402199"/>
            <a:ext cx="2682033" cy="3908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81" y="2749759"/>
            <a:ext cx="2682033" cy="3908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707905" y="2924944"/>
            <a:ext cx="68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5067" y="1556792"/>
            <a:ext cx="68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37115" y="3095382"/>
            <a:ext cx="68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1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033" y="1727230"/>
            <a:ext cx="466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1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6755" y="2364126"/>
            <a:ext cx="68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1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5266" y="3574177"/>
            <a:ext cx="22440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Тема сочинения </a:t>
            </a:r>
            <a:b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(название текста изложения)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3" name="Прямая соединительная линия 32"/>
          <p:cNvCxnSpPr>
            <a:endCxn id="30" idx="1"/>
          </p:cNvCxnSpPr>
          <p:nvPr/>
        </p:nvCxnSpPr>
        <p:spPr>
          <a:xfrm flipV="1">
            <a:off x="1638234" y="1858035"/>
            <a:ext cx="3221799" cy="636896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9" idx="0"/>
          </p:cNvCxnSpPr>
          <p:nvPr/>
        </p:nvCxnSpPr>
        <p:spPr>
          <a:xfrm flipH="1">
            <a:off x="4878594" y="2002051"/>
            <a:ext cx="154110" cy="1093331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9" idx="1"/>
          </p:cNvCxnSpPr>
          <p:nvPr/>
        </p:nvCxnSpPr>
        <p:spPr>
          <a:xfrm flipH="1" flipV="1">
            <a:off x="1638234" y="2494931"/>
            <a:ext cx="2898881" cy="731256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326967" y="1567897"/>
            <a:ext cx="36381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проставление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участником </a:t>
            </a:r>
            <a:r>
              <a:rPr lang="ru-RU" dirty="0">
                <a:latin typeface="Century Gothic" panose="020B0502020202020204" pitchFamily="34" charset="0"/>
              </a:rPr>
              <a:t>ИС(И)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номера </a:t>
            </a:r>
            <a:r>
              <a:rPr lang="ru-RU" dirty="0">
                <a:latin typeface="Century Gothic" panose="020B0502020202020204" pitchFamily="34" charset="0"/>
              </a:rPr>
              <a:t>листа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№ 1</a:t>
            </a:r>
            <a:r>
              <a:rPr lang="ru-RU" dirty="0">
                <a:latin typeface="Century Gothic" panose="020B0502020202020204" pitchFamily="34" charset="0"/>
              </a:rPr>
              <a:t> и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№ 2</a:t>
            </a:r>
            <a:r>
              <a:rPr lang="ru-RU" dirty="0" smtClean="0">
                <a:latin typeface="Century Gothic" panose="020B0502020202020204" pitchFamily="34" charset="0"/>
              </a:rPr>
              <a:t>)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запись</a:t>
            </a:r>
            <a:r>
              <a:rPr lang="ru-RU" dirty="0">
                <a:latin typeface="Century Gothic" panose="020B0502020202020204" pitchFamily="34" charset="0"/>
              </a:rPr>
              <a:t> участником ИС(И)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dirty="0">
                <a:latin typeface="Century Gothic" panose="020B0502020202020204" pitchFamily="34" charset="0"/>
              </a:rPr>
              <a:t>бланке записи (на листе № 1)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темы сочинения (название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текста для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изложения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запись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номера темы (текста) </a:t>
            </a:r>
            <a:r>
              <a:rPr lang="ru-RU" dirty="0">
                <a:latin typeface="Century Gothic" panose="020B0502020202020204" pitchFamily="34" charset="0"/>
              </a:rPr>
              <a:t>ИС(И)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на бланке регистрации и всех бланках записи (включая дополнительные)</a:t>
            </a:r>
          </a:p>
        </p:txBody>
      </p:sp>
      <p:sp>
        <p:nvSpPr>
          <p:cNvPr id="39" name="Прямоугольник: скругленные углы 35">
            <a:extLst>
              <a:ext uri="{FF2B5EF4-FFF2-40B4-BE49-F238E27FC236}">
                <a16:creationId xmlns:a16="http://schemas.microsoft.com/office/drawing/2014/main" xmlns="" id="{176B580C-68D6-4797-B920-E3DABB9007DA}"/>
              </a:ext>
            </a:extLst>
          </p:cNvPr>
          <p:cNvSpPr/>
          <p:nvPr/>
        </p:nvSpPr>
        <p:spPr>
          <a:xfrm>
            <a:off x="-2063249" y="44624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xmlns="" id="{53934B84-6E40-44BE-AB73-D4DE29B7341E}"/>
              </a:ext>
            </a:extLst>
          </p:cNvPr>
          <p:cNvSpPr/>
          <p:nvPr/>
        </p:nvSpPr>
        <p:spPr>
          <a:xfrm flipV="1">
            <a:off x="3850036" y="1196752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36">
            <a:extLst>
              <a:ext uri="{FF2B5EF4-FFF2-40B4-BE49-F238E27FC236}">
                <a16:creationId xmlns:a16="http://schemas.microsoft.com/office/drawing/2014/main" xmlns="" id="{0C44A569-DB86-4730-85D8-456772255B42}"/>
              </a:ext>
            </a:extLst>
          </p:cNvPr>
          <p:cNvSpPr/>
          <p:nvPr/>
        </p:nvSpPr>
        <p:spPr>
          <a:xfrm flipV="1">
            <a:off x="5436096" y="6165304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: скругленные углы 35">
            <a:extLst>
              <a:ext uri="{FF2B5EF4-FFF2-40B4-BE49-F238E27FC236}">
                <a16:creationId xmlns:a16="http://schemas.microsoft.com/office/drawing/2014/main" xmlns="" id="{176B580C-68D6-4797-B920-E3DABB9007DA}"/>
              </a:ext>
            </a:extLst>
          </p:cNvPr>
          <p:cNvSpPr/>
          <p:nvPr/>
        </p:nvSpPr>
        <p:spPr>
          <a:xfrm>
            <a:off x="-2063251" y="4462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36">
            <a:extLst>
              <a:ext uri="{FF2B5EF4-FFF2-40B4-BE49-F238E27FC236}">
                <a16:creationId xmlns:a16="http://schemas.microsoft.com/office/drawing/2014/main" xmlns="" id="{0C44A569-DB86-4730-85D8-456772255B42}"/>
              </a:ext>
            </a:extLst>
          </p:cNvPr>
          <p:cNvSpPr/>
          <p:nvPr/>
        </p:nvSpPr>
        <p:spPr>
          <a:xfrm flipV="1">
            <a:off x="5436094" y="6165303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7">
            <a:extLst>
              <a:ext uri="{FF2B5EF4-FFF2-40B4-BE49-F238E27FC236}">
                <a16:creationId xmlns:a16="http://schemas.microsoft.com/office/drawing/2014/main" xmlns="" id="{DF9CBDAD-A255-43AD-B5FF-BDFA26E409E4}"/>
              </a:ext>
            </a:extLst>
          </p:cNvPr>
          <p:cNvSpPr/>
          <p:nvPr/>
        </p:nvSpPr>
        <p:spPr>
          <a:xfrm rot="16696257">
            <a:off x="1243996" y="115200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9" name="Овал 7">
            <a:extLst>
              <a:ext uri="{FF2B5EF4-FFF2-40B4-BE49-F238E27FC236}">
                <a16:creationId xmlns:a16="http://schemas.microsoft.com/office/drawing/2014/main" xmlns="" id="{6CAC8962-688D-4ED6-9382-37577A7F3C6C}"/>
              </a:ext>
            </a:extLst>
          </p:cNvPr>
          <p:cNvSpPr/>
          <p:nvPr/>
        </p:nvSpPr>
        <p:spPr>
          <a:xfrm rot="16705372">
            <a:off x="4320295" y="2062724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6" name="Овал 7">
            <a:extLst>
              <a:ext uri="{FF2B5EF4-FFF2-40B4-BE49-F238E27FC236}">
                <a16:creationId xmlns:a16="http://schemas.microsoft.com/office/drawing/2014/main" xmlns="" id="{0748CC4D-B13B-4DC9-AAA7-6DCB4A1C5249}"/>
              </a:ext>
            </a:extLst>
          </p:cNvPr>
          <p:cNvSpPr/>
          <p:nvPr/>
        </p:nvSpPr>
        <p:spPr>
          <a:xfrm rot="19524122" flipV="1">
            <a:off x="-2211482" y="-767768"/>
            <a:ext cx="8670421" cy="715883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2123728" y="44624"/>
            <a:ext cx="712879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При выдаче </a:t>
            </a: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дополнительных бланков записи </a:t>
            </a:r>
            <a:r>
              <a:rPr lang="ru-RU" alt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организатор </a:t>
            </a: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alt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аудитории: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2"/>
          <a:stretch/>
        </p:blipFill>
        <p:spPr bwMode="auto">
          <a:xfrm>
            <a:off x="2915816" y="2132856"/>
            <a:ext cx="3096344" cy="3700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5004284" y="2708920"/>
            <a:ext cx="828783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36730" y="2361389"/>
            <a:ext cx="50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endParaRPr lang="ru-RU" sz="1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/>
          <a:srcRect l="36023" t="18511" r="36164" b="11610"/>
          <a:stretch/>
        </p:blipFill>
        <p:spPr>
          <a:xfrm>
            <a:off x="149245" y="1684777"/>
            <a:ext cx="3126611" cy="432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/>
          <a:srcRect l="74905" t="66734" r="20114" b="30313"/>
          <a:stretch/>
        </p:blipFill>
        <p:spPr>
          <a:xfrm>
            <a:off x="2438202" y="2348880"/>
            <a:ext cx="477614" cy="155817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2267744" y="2307102"/>
            <a:ext cx="792088" cy="2393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7" name="Выгнутая вниз стрелка 36"/>
          <p:cNvSpPr/>
          <p:nvPr/>
        </p:nvSpPr>
        <p:spPr>
          <a:xfrm rot="577124">
            <a:off x="2530814" y="2784974"/>
            <a:ext cx="3047957" cy="66625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327622" y="2361389"/>
            <a:ext cx="1460638" cy="26161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1268760"/>
            <a:ext cx="19797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Century Gothic" panose="020B0502020202020204" pitchFamily="34" charset="0"/>
              </a:rPr>
              <a:t>- заполняет </a:t>
            </a:r>
            <a:r>
              <a:rPr lang="ru-RU" sz="13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участник</a:t>
            </a:r>
            <a:endParaRPr lang="ru-RU" sz="13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06638" y="1309120"/>
            <a:ext cx="508439" cy="1978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07504" y="1302586"/>
            <a:ext cx="498058" cy="2160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544" y="1264404"/>
            <a:ext cx="24122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Century Gothic" panose="020B0502020202020204" pitchFamily="34" charset="0"/>
              </a:rPr>
              <a:t>- заполняет </a:t>
            </a:r>
            <a:r>
              <a:rPr lang="ru-RU" sz="13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организатор</a:t>
            </a:r>
            <a:endParaRPr lang="ru-RU" sz="13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2160" y="1269915"/>
            <a:ext cx="28089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переносит</a:t>
            </a:r>
            <a:r>
              <a:rPr lang="ru-RU" dirty="0">
                <a:solidFill>
                  <a:srgbClr val="004F8A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</a:rPr>
              <a:t>код работы</a:t>
            </a:r>
            <a:r>
              <a:rPr lang="ru-RU" dirty="0">
                <a:latin typeface="Century Gothic" panose="020B0502020202020204" pitchFamily="34" charset="0"/>
              </a:rPr>
              <a:t> из бланка регистрации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в дополнительный бланк записи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и проставляет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№</a:t>
            </a:r>
            <a:r>
              <a:rPr lang="ru-RU" dirty="0">
                <a:latin typeface="Century Gothic" panose="020B0502020202020204" pitchFamily="34" charset="0"/>
              </a:rPr>
              <a:t> листа (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3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4</a:t>
            </a:r>
            <a:r>
              <a:rPr lang="ru-RU" dirty="0">
                <a:latin typeface="Century Gothic" panose="020B0502020202020204" pitchFamily="34" charset="0"/>
              </a:rPr>
              <a:t> и т. д.);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контролирует</a:t>
            </a:r>
            <a:r>
              <a:rPr lang="ru-RU" dirty="0">
                <a:latin typeface="Century Gothic" panose="020B0502020202020204" pitchFamily="34" charset="0"/>
              </a:rPr>
              <a:t> заполнение участником 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регистрационных полей дополнительного бланка записи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5962054"/>
            <a:ext cx="8820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За 30 минут и 5 минут до окончания ИС(И)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сообщить участникам о его скором завершении и необходимости переноса записей из черновиков в бланки</a:t>
            </a:r>
            <a:endParaRPr 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716016" y="2348880"/>
            <a:ext cx="524769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0" name="Прямоугольник: скругленные углы 18">
            <a:extLst>
              <a:ext uri="{FF2B5EF4-FFF2-40B4-BE49-F238E27FC236}">
                <a16:creationId xmlns:a16="http://schemas.microsoft.com/office/drawing/2014/main" xmlns="" id="{B25A3994-823D-4AF2-B58A-45B881C2B5EC}"/>
              </a:ext>
            </a:extLst>
          </p:cNvPr>
          <p:cNvSpPr/>
          <p:nvPr/>
        </p:nvSpPr>
        <p:spPr>
          <a:xfrm>
            <a:off x="-615603" y="1052736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19">
            <a:extLst>
              <a:ext uri="{FF2B5EF4-FFF2-40B4-BE49-F238E27FC236}">
                <a16:creationId xmlns:a16="http://schemas.microsoft.com/office/drawing/2014/main" xmlns="" id="{2B3D4377-3F58-4288-83FB-24C7EB004179}"/>
              </a:ext>
            </a:extLst>
          </p:cNvPr>
          <p:cNvSpPr/>
          <p:nvPr/>
        </p:nvSpPr>
        <p:spPr>
          <a:xfrm>
            <a:off x="3206638" y="96231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20">
            <a:extLst>
              <a:ext uri="{FF2B5EF4-FFF2-40B4-BE49-F238E27FC236}">
                <a16:creationId xmlns:a16="http://schemas.microsoft.com/office/drawing/2014/main" xmlns="" id="{B290645C-F753-4687-9E05-306F7D5B720D}"/>
              </a:ext>
            </a:extLst>
          </p:cNvPr>
          <p:cNvSpPr/>
          <p:nvPr/>
        </p:nvSpPr>
        <p:spPr>
          <a:xfrm>
            <a:off x="5012816" y="592677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21">
            <a:extLst>
              <a:ext uri="{FF2B5EF4-FFF2-40B4-BE49-F238E27FC236}">
                <a16:creationId xmlns:a16="http://schemas.microsoft.com/office/drawing/2014/main" xmlns="" id="{AE48A979-0547-41E6-9F0C-2C66FB607B64}"/>
              </a:ext>
            </a:extLst>
          </p:cNvPr>
          <p:cNvSpPr/>
          <p:nvPr/>
        </p:nvSpPr>
        <p:spPr>
          <a:xfrm>
            <a:off x="2010826" y="6669360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18515</TotalTime>
  <Words>857</Words>
  <Application>Microsoft Office PowerPoint</Application>
  <PresentationFormat>Экран (4:3)</PresentationFormat>
  <Paragraphs>226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Мария Гридунова</cp:lastModifiedBy>
  <cp:revision>1138</cp:revision>
  <cp:lastPrinted>2021-11-23T13:18:25Z</cp:lastPrinted>
  <dcterms:created xsi:type="dcterms:W3CDTF">2011-08-25T06:09:31Z</dcterms:created>
  <dcterms:modified xsi:type="dcterms:W3CDTF">2024-11-14T12:15:32Z</dcterms:modified>
</cp:coreProperties>
</file>