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608" r:id="rId2"/>
    <p:sldId id="777" r:id="rId3"/>
    <p:sldId id="781" r:id="rId4"/>
    <p:sldId id="778" r:id="rId5"/>
    <p:sldId id="782" r:id="rId6"/>
    <p:sldId id="779" r:id="rId7"/>
    <p:sldId id="783" r:id="rId8"/>
    <p:sldId id="784" r:id="rId9"/>
    <p:sldId id="785" r:id="rId10"/>
    <p:sldId id="786" r:id="rId11"/>
    <p:sldId id="787" r:id="rId12"/>
    <p:sldId id="788" r:id="rId13"/>
    <p:sldId id="766" r:id="rId14"/>
    <p:sldId id="753" r:id="rId15"/>
    <p:sldId id="764" r:id="rId16"/>
    <p:sldId id="773" r:id="rId17"/>
    <p:sldId id="780" r:id="rId18"/>
    <p:sldId id="744" r:id="rId19"/>
    <p:sldId id="761" r:id="rId20"/>
    <p:sldId id="772" r:id="rId21"/>
    <p:sldId id="774" r:id="rId22"/>
    <p:sldId id="713" r:id="rId23"/>
    <p:sldId id="775" r:id="rId24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E4"/>
    <a:srgbClr val="40C9CC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86" d="100"/>
          <a:sy n="86" d="100"/>
        </p:scale>
        <p:origin x="-13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xmlns="" id="{426AE054-AF40-4A60-95F4-0A59B91BF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xmlns="" id="{511E7172-04A1-4294-8B2E-5B5F020D4A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xmlns="" id="{BEDDCD45-B4D7-48A7-8912-B211AECCC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20F3398-5185-4C4C-B538-B3B46FDDDB1C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=""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=""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=""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=""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=""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=""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=""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=""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=""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xmlns="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:a16="http://schemas.microsoft.com/office/drawing/2014/main" xmlns="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xmlns="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="" xmlns:a16="http://schemas.microsoft.com/office/drawing/2014/main" id="{F6619AED-C499-42A4-BDFB-F0517931F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="" xmlns:a16="http://schemas.microsoft.com/office/drawing/2014/main" id="{5FF69A41-C1FA-4FDA-AF86-7A2C5E51A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="" xmlns:a16="http://schemas.microsoft.com/office/drawing/2014/main" id="{6C79C52F-5D34-424E-8D05-71C167382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67A05A-1535-4476-8D9A-810012715E5B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="" xmlns:a16="http://schemas.microsoft.com/office/drawing/2014/main" id="{C182508C-75ED-48BC-92A3-BEAB4329F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="" xmlns:a16="http://schemas.microsoft.com/office/drawing/2014/main" id="{6711B85F-044D-492A-9543-BA8EDBDA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="" xmlns:a16="http://schemas.microsoft.com/office/drawing/2014/main" id="{665B4164-672A-4970-BD12-D49F70D6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1C35BC-2F45-4DB8-8009-EA550D156319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="" xmlns:a16="http://schemas.microsoft.com/office/drawing/2014/main" id="{801756DE-FBD7-400D-B2E8-C58AE476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="" xmlns:a16="http://schemas.microsoft.com/office/drawing/2014/main" id="{046F5429-A167-4209-A052-AA712D6A5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="" xmlns:a16="http://schemas.microsoft.com/office/drawing/2014/main" id="{6A9D35CE-FFDF-4B6E-88A0-8CD87EE0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5C1641-79C2-41D0-B986-07DF82A76762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xmlns="" id="{426AE054-AF40-4A60-95F4-0A59B91BF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xmlns="" id="{511E7172-04A1-4294-8B2E-5B5F020D4A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xmlns="" id="{BEDDCD45-B4D7-48A7-8912-B211AECCC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20F3398-5185-4C4C-B538-B3B46FDDDB1C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="" xmlns:a16="http://schemas.microsoft.com/office/drawing/2014/main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="" xmlns:a16="http://schemas.microsoft.com/office/drawing/2014/main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="" xmlns:a16="http://schemas.microsoft.com/office/drawing/2014/main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xmlns="" id="{56F8C364-BB87-4C23-92C1-291D8C92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xmlns="" id="{94F44242-4F08-4ECB-8472-744549BB5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xmlns="" id="{4DF607D9-74F4-4DD6-9F09-C7E630FC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3B0EC4-0606-4DB2-8480-7B2F7E4C9298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=""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=""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=""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="" xmlns:a16="http://schemas.microsoft.com/office/drawing/2014/main" id="{56F8C364-BB87-4C23-92C1-291D8C92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="" xmlns:a16="http://schemas.microsoft.com/office/drawing/2014/main" id="{94F44242-4F08-4ECB-8472-744549BB5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="" xmlns:a16="http://schemas.microsoft.com/office/drawing/2014/main" id="{4DF607D9-74F4-4DD6-9F09-C7E630FC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3B0EC4-0606-4DB2-8480-7B2F7E4C9298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9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=""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33625"/>
            <a:ext cx="83010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Взаимодействие членов ГЭК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работниками ППЭ ЕГЭ, применяющих технологии доставки ЭМ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 сети «Интернет», их печать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сканирование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аудиториях ППЭ</a:t>
            </a:r>
          </a:p>
        </p:txBody>
      </p:sp>
      <p:pic>
        <p:nvPicPr>
          <p:cNvPr id="37896" name="Picture 2">
            <a:extLst>
              <a:ext uri="{FF2B5EF4-FFF2-40B4-BE49-F238E27FC236}">
                <a16:creationId xmlns=""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=""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=""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=""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=""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=""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D444907C-4E35-45FD-B763-CABCE5B5EA65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011" name="Заголовок 1">
            <a:extLst>
              <a:ext uri="{FF2B5EF4-FFF2-40B4-BE49-F238E27FC236}">
                <a16:creationId xmlns="" xmlns:a16="http://schemas.microsoft.com/office/drawing/2014/main" id="{617F8552-C8F6-4C15-B9D9-5A028596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132769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ДЕЙСТВИЯ ЧЛЕНА ГЭК В ДЕНЬ ЭКЗАМЕНА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НАЧАЛА 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B2765B9-7817-4A06-9BC4-54E1336C1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EBF4427-DC15-4A46-A362-85D686B58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418D5E9-180B-41D6-9EDB-AE8DD592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672AE2F1-77F9-4A1B-94AE-A4B1C8850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3DA91177-11A3-4A19-83EE-7B4705A1E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4F59335-F4DC-4FC1-9456-DF0CCD298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138F38CB-44AD-4D38-95C7-BDBD130BE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B9E42DA5-A696-44ED-A829-2E60DE848ECF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76625" y="1268413"/>
            <a:ext cx="5570538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200" y="1268413"/>
            <a:ext cx="3389313" cy="488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700" b="1" dirty="0">
                <a:solidFill>
                  <a:prstClr val="white"/>
                </a:solidFill>
                <a:latin typeface="Cambria" pitchFamily="18" charset="0"/>
              </a:rPr>
              <a:t>Не позднее 7.30 часов</a:t>
            </a:r>
          </a:p>
        </p:txBody>
      </p:sp>
      <p:sp>
        <p:nvSpPr>
          <p:cNvPr id="44" name="Прямоугольник 21"/>
          <p:cNvSpPr>
            <a:spLocks noChangeArrowheads="1"/>
          </p:cNvSpPr>
          <p:nvPr/>
        </p:nvSpPr>
        <p:spPr bwMode="auto">
          <a:xfrm>
            <a:off x="3538538" y="1341438"/>
            <a:ext cx="4994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  <a:t>Прибытие в ППЭ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1913" y="1844675"/>
            <a:ext cx="3394075" cy="8604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700" b="1" dirty="0">
                <a:solidFill>
                  <a:prstClr val="white"/>
                </a:solidFill>
                <a:latin typeface="Cambria" pitchFamily="18" charset="0"/>
              </a:rPr>
              <a:t>7.30 – 8.00 часов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465513" y="2789238"/>
            <a:ext cx="5570537" cy="78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088" y="2789238"/>
            <a:ext cx="3390900" cy="7837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700" b="1" spc="-15" dirty="0">
                <a:solidFill>
                  <a:prstClr val="white"/>
                </a:solidFill>
                <a:latin typeface="Cambria" pitchFamily="18" charset="0"/>
                <a:cs typeface="Arial"/>
              </a:rPr>
              <a:t>8.15 часов</a:t>
            </a:r>
          </a:p>
        </p:txBody>
      </p:sp>
      <p:sp>
        <p:nvSpPr>
          <p:cNvPr id="50" name="Прямоугольник 25"/>
          <p:cNvSpPr>
            <a:spLocks noChangeArrowheads="1"/>
          </p:cNvSpPr>
          <p:nvPr/>
        </p:nvSpPr>
        <p:spPr bwMode="auto">
          <a:xfrm>
            <a:off x="3514725" y="1844824"/>
            <a:ext cx="5449888" cy="877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  <a:t>Контроль получения и распечатки форм ППЭ </a:t>
            </a:r>
            <a:b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  <a:t>(«рассадка»), назначения ответственных организаторов руководителем ППЭ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465513" y="3645024"/>
            <a:ext cx="5559425" cy="9498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1913" y="3645024"/>
            <a:ext cx="3394075" cy="9498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700" b="1" dirty="0">
                <a:solidFill>
                  <a:prstClr val="white"/>
                </a:solidFill>
                <a:latin typeface="Cambria" pitchFamily="18" charset="0"/>
              </a:rPr>
              <a:t>8.30 часов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465513" y="4645075"/>
            <a:ext cx="5570537" cy="860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088" y="4644603"/>
            <a:ext cx="3390900" cy="860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700" b="1" spc="-15" dirty="0">
                <a:solidFill>
                  <a:prstClr val="white"/>
                </a:solidFill>
                <a:latin typeface="Cambria" pitchFamily="18" charset="0"/>
                <a:cs typeface="Arial"/>
              </a:rPr>
              <a:t>8.00 – 9.00  часов</a:t>
            </a:r>
          </a:p>
        </p:txBody>
      </p:sp>
      <p:sp>
        <p:nvSpPr>
          <p:cNvPr id="61" name="Прямоугольник 38"/>
          <p:cNvSpPr>
            <a:spLocks noChangeArrowheads="1"/>
          </p:cNvSpPr>
          <p:nvPr/>
        </p:nvSpPr>
        <p:spPr bwMode="auto">
          <a:xfrm>
            <a:off x="3563938" y="3645024"/>
            <a:ext cx="56403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  <a:t>Инструктаж медицинских работников, проверка готовности </a:t>
            </a:r>
            <a:r>
              <a:rPr lang="ru-RU" altLang="ru-RU" sz="1700" dirty="0" smtClean="0">
                <a:solidFill>
                  <a:srgbClr val="002060"/>
                </a:solidFill>
                <a:latin typeface="Cambria" pitchFamily="18" charset="0"/>
              </a:rPr>
              <a:t>медицинского кабинета (наличие </a:t>
            </a:r>
            <a: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  <a:t>у </a:t>
            </a:r>
            <a:r>
              <a:rPr lang="ru-RU" altLang="ru-RU" sz="1700" dirty="0" smtClean="0">
                <a:solidFill>
                  <a:srgbClr val="002060"/>
                </a:solidFill>
                <a:latin typeface="Cambria" pitchFamily="18" charset="0"/>
              </a:rPr>
              <a:t>медработника паспорта)</a:t>
            </a:r>
            <a:endParaRPr lang="ru-RU" alt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200" y="1268413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6200" y="2806700"/>
            <a:ext cx="373063" cy="3542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6200" y="4645075"/>
            <a:ext cx="373063" cy="355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3975" y="1844675"/>
            <a:ext cx="373063" cy="360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8" y="3645024"/>
            <a:ext cx="373062" cy="33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473047" y="5589239"/>
            <a:ext cx="5586413" cy="670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925" y="5597342"/>
            <a:ext cx="3394075" cy="670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700" b="1" spc="-15" dirty="0" smtClean="0">
                <a:solidFill>
                  <a:prstClr val="white"/>
                </a:solidFill>
                <a:latin typeface="Cambria" pitchFamily="18" charset="0"/>
                <a:cs typeface="Arial"/>
              </a:rPr>
              <a:t>с 9.00 часов</a:t>
            </a:r>
            <a:endParaRPr lang="ru-RU" sz="1700" b="1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75" name="Прямоугольник 34"/>
          <p:cNvSpPr>
            <a:spLocks noChangeArrowheads="1"/>
          </p:cNvSpPr>
          <p:nvPr/>
        </p:nvSpPr>
        <p:spPr bwMode="auto">
          <a:xfrm>
            <a:off x="3513138" y="4640932"/>
            <a:ext cx="54848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  <a:t>Контроль готовности аудиторий ППЭ к экзамену (наличие бумаги в принтерах, соответствие времени на часах и станциях организатора)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4450" y="5608538"/>
            <a:ext cx="373063" cy="323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4925" y="6381750"/>
            <a:ext cx="8990013" cy="36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itchFamily="18" charset="0"/>
              </a:rPr>
              <a:t>ВЗАИМОДЕЙСТВИЕ С ОБЩЕСТВЕННЫМИ НАБЛЮДАТЕЛЯМИ, СМИ</a:t>
            </a:r>
          </a:p>
        </p:txBody>
      </p:sp>
      <p:sp>
        <p:nvSpPr>
          <p:cNvPr id="80" name="Прямоугольник 34"/>
          <p:cNvSpPr>
            <a:spLocks noChangeArrowheads="1"/>
          </p:cNvSpPr>
          <p:nvPr/>
        </p:nvSpPr>
        <p:spPr bwMode="auto">
          <a:xfrm>
            <a:off x="3540125" y="2852936"/>
            <a:ext cx="564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700" dirty="0" smtClean="0">
                <a:solidFill>
                  <a:srgbClr val="002060"/>
                </a:solidFill>
                <a:latin typeface="Cambria" pitchFamily="18" charset="0"/>
              </a:rPr>
              <a:t>Присутствие при проведении руководителем ППЭ </a:t>
            </a:r>
            <a:br>
              <a:rPr lang="ru-RU" altLang="ru-RU" sz="17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700" dirty="0" smtClean="0">
                <a:solidFill>
                  <a:srgbClr val="002060"/>
                </a:solidFill>
                <a:latin typeface="Cambria" pitchFamily="18" charset="0"/>
              </a:rPr>
              <a:t>инструктажа с организаторами ППЭ</a:t>
            </a:r>
            <a:endParaRPr lang="ru-RU" alt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1" name="Прямоугольник 34"/>
          <p:cNvSpPr>
            <a:spLocks noChangeArrowheads="1"/>
          </p:cNvSpPr>
          <p:nvPr/>
        </p:nvSpPr>
        <p:spPr bwMode="auto">
          <a:xfrm>
            <a:off x="3551684" y="5739353"/>
            <a:ext cx="548481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700" dirty="0">
                <a:solidFill>
                  <a:srgbClr val="002060"/>
                </a:solidFill>
                <a:latin typeface="Cambria" pitchFamily="18" charset="0"/>
              </a:rPr>
              <a:t>Контроль </a:t>
            </a:r>
            <a:r>
              <a:rPr lang="ru-RU" altLang="ru-RU" sz="1700" dirty="0" smtClean="0">
                <a:solidFill>
                  <a:srgbClr val="002060"/>
                </a:solidFill>
                <a:latin typeface="Cambria" pitchFamily="18" charset="0"/>
              </a:rPr>
              <a:t>входа участников в ППЭ</a:t>
            </a:r>
            <a:endParaRPr lang="ru-RU" alt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=""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6806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ДЕЙСТВИЯ ЧЛЕНА ГЭК ВО ВРЕМЯ ЭКЗАМЕНА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2450753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534615" y="2450753"/>
            <a:ext cx="3389313" cy="9779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ходом проведения экзамена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529853" y="3860080"/>
            <a:ext cx="3394075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Удаление участников экзаменов </a:t>
            </a:r>
            <a: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и  </a:t>
            </a: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работников ППЭ, нарушивших порядок  проведения ГИА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E6A4D9C-698B-49B8-9DB8-890630C82FB0}"/>
              </a:ext>
            </a:extLst>
          </p:cNvPr>
          <p:cNvSpPr/>
          <p:nvPr/>
        </p:nvSpPr>
        <p:spPr>
          <a:xfrm>
            <a:off x="534616" y="5373216"/>
            <a:ext cx="8069832" cy="1224657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700" spc="-15" dirty="0">
                <a:solidFill>
                  <a:prstClr val="black"/>
                </a:solidFill>
                <a:latin typeface="Cambria" pitchFamily="18" charset="0"/>
                <a:cs typeface="Arial"/>
              </a:rPr>
              <a:t>ЧЛЕН ГЭК ПРИНИМАЕТ АПЕЛЛЯЦИЮ О НАРУШЕНИИ УСТАНОВЛЕННОГО ПОРЯДКА  ПРОВЕДЕНИЯ ГИА ОТ УЧАСТНИКОВ,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sz="1700" spc="-15" dirty="0" smtClean="0">
                <a:solidFill>
                  <a:prstClr val="black"/>
                </a:solidFill>
                <a:latin typeface="Cambria" pitchFamily="18" charset="0"/>
                <a:cs typeface="Arial"/>
              </a:rPr>
              <a:t>РУКОВОДИТЕЛЬ ППЭ </a:t>
            </a:r>
            <a:r>
              <a:rPr lang="ru-RU" sz="1700" spc="-15" dirty="0">
                <a:solidFill>
                  <a:prstClr val="black"/>
                </a:solidFill>
                <a:latin typeface="Cambria" pitchFamily="18" charset="0"/>
                <a:cs typeface="Arial"/>
              </a:rPr>
              <a:t>УЧАСТВУЕТ В ПРОВЕДЕНИИ ПРОВЕРКИ ИЗЛОЖЕННЫХ </a:t>
            </a:r>
            <a:r>
              <a:rPr lang="ru-RU" sz="1700" spc="-15" dirty="0" smtClean="0">
                <a:solidFill>
                  <a:prstClr val="black"/>
                </a:solidFill>
                <a:latin typeface="Cambria" pitchFamily="18" charset="0"/>
                <a:cs typeface="Arial"/>
              </a:rPr>
              <a:t/>
            </a:r>
            <a:br>
              <a:rPr lang="ru-RU" sz="1700" spc="-15" dirty="0" smtClean="0">
                <a:solidFill>
                  <a:prstClr val="black"/>
                </a:solidFill>
                <a:latin typeface="Cambria" pitchFamily="18" charset="0"/>
                <a:cs typeface="Arial"/>
              </a:rPr>
            </a:br>
            <a:r>
              <a:rPr lang="ru-RU" sz="1700" spc="-15" dirty="0" smtClean="0">
                <a:solidFill>
                  <a:prstClr val="black"/>
                </a:solidFill>
                <a:latin typeface="Cambria" pitchFamily="18" charset="0"/>
                <a:cs typeface="Arial"/>
              </a:rPr>
              <a:t>В </a:t>
            </a:r>
            <a:r>
              <a:rPr lang="ru-RU" sz="1700" spc="-15" dirty="0">
                <a:solidFill>
                  <a:prstClr val="black"/>
                </a:solidFill>
                <a:latin typeface="Cambria" pitchFamily="18" charset="0"/>
                <a:cs typeface="Arial"/>
              </a:rPr>
              <a:t>НЕЙ ФАКТОВ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42AF36D-7F75-493A-B294-5CC71536D902}"/>
              </a:ext>
            </a:extLst>
          </p:cNvPr>
          <p:cNvSpPr/>
          <p:nvPr/>
        </p:nvSpPr>
        <p:spPr>
          <a:xfrm>
            <a:off x="534615" y="1125344"/>
            <a:ext cx="8141841" cy="936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ВО ВРЕМЯ ЭКЗАМЕНА НЕОБХОДИМО ОСУЩЕСТВЛЯТЬ: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5215135" y="2451100"/>
            <a:ext cx="3389313" cy="9779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на предмет присутствия посторонних лиц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5210373" y="3821360"/>
            <a:ext cx="3394075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Сопровождение процедуры досрочного  завершения экзамена участниками  экзаменов </a:t>
            </a:r>
            <a: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по </a:t>
            </a: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объективным причинам</a:t>
            </a:r>
          </a:p>
        </p:txBody>
      </p:sp>
    </p:spTree>
    <p:extLst>
      <p:ext uri="{BB962C8B-B14F-4D97-AF65-F5344CB8AC3E}">
        <p14:creationId xmlns:p14="http://schemas.microsoft.com/office/powerpoint/2010/main" val="6837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B3A28F7C-6AA3-46A2-8AF5-EB4277B70098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21A05D7-85B6-4C50-9955-1BB107AD229D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E7DE94F3-2FBC-4E7C-A30C-1DF318A44C58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300" name="Заголовок 1">
            <a:extLst>
              <a:ext uri="{FF2B5EF4-FFF2-40B4-BE49-F238E27FC236}">
                <a16:creationId xmlns=""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67469"/>
            <a:ext cx="8964612" cy="105727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ФОРМЫ ППЭ, ИСПОЛЬЗУЕМЫЕ ПРИ ПОДАЧЕ УЧАСТНИКОМ ЕГЭ АПЕЛЛЯЦИИ О НАРУШЕНИИ ПОРЯДКА ПРОВЕДЕНИЯ ГИА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11" name="object 14">
            <a:extLst>
              <a:ext uri="{FF2B5EF4-FFF2-40B4-BE49-F238E27FC236}">
                <a16:creationId xmlns="" xmlns:a16="http://schemas.microsoft.com/office/drawing/2014/main" id="{A7907AE4-7A81-4109-B806-64EB1616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806950"/>
            <a:ext cx="5335587" cy="874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172388" y="1216863"/>
            <a:ext cx="4341399" cy="113201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Форма ППЭ-02 «Апелляция </a:t>
            </a:r>
            <a:b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 нарушении установленного </a:t>
            </a:r>
            <a:b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порядка проведения ГИА»</a:t>
            </a:r>
          </a:p>
        </p:txBody>
      </p:sp>
      <p:sp>
        <p:nvSpPr>
          <p:cNvPr id="24" name="Прямоугольник: скругленные углы 2">
            <a:extLst>
              <a:ext uri="{FF2B5EF4-FFF2-40B4-BE49-F238E27FC236}">
                <a16:creationId xmlns=""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4695097" y="1184068"/>
            <a:ext cx="4341399" cy="113201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Форма ППЭ-03 «Протокол рассмотрения апелляции </a:t>
            </a:r>
            <a: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 </a:t>
            </a: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нарушении установленного </a:t>
            </a:r>
            <a: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порядка проведения </a:t>
            </a: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ГИА»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01888"/>
            <a:ext cx="3446463" cy="434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401888"/>
            <a:ext cx="3387725" cy="434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-4539"/>
            <a:ext cx="8964612" cy="1057275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РЕГЛАМЕНТНЫЕ СРОКИ ПОДГОТОВКИ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ПРОВЕДЕНИЯ ЕГЭ 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(приказ Департамента образования Орловской области от 15 марта 2024 года № 387)</a:t>
            </a:r>
            <a:endParaRPr lang="ru-RU" alt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90144"/>
              </p:ext>
            </p:extLst>
          </p:nvPr>
        </p:nvGraphicFramePr>
        <p:xfrm>
          <a:off x="228913" y="1052736"/>
          <a:ext cx="8735574" cy="56886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05707"/>
                <a:gridCol w="2328347"/>
                <a:gridCol w="3028871"/>
                <a:gridCol w="1972649"/>
              </a:tblGrid>
              <a:tr h="243115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Этап контроля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Регламентный срок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Не ранее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Не позднее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Доставка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Доставка ЭМ в ППЭ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течение суток </a:t>
                      </a: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после </a:t>
                      </a: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размещения:</a:t>
                      </a:r>
                      <a:b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5 рабочих дней </a:t>
                      </a: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– </a:t>
                      </a:r>
                      <a:b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на </a:t>
                      </a: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основные даты; </a:t>
                      </a:r>
                      <a:b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не ранее 3 </a:t>
                      </a: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рабочих дней –  </a:t>
                      </a:r>
                      <a:b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на </a:t>
                      </a: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резервные даты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Доставка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3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Подготовка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Техническая подготовка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 календарных дней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день до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Контроль технической готовности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рабочих дня  до даты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день до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Авторизация членов ГЭК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рабочих дня до даты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день до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Передача актов готовности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рабочих дня  до даты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день до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04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Проведение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Скачивание ключа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9:30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10:00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Начало экзаменов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10:05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10:45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Аудирование</a:t>
                      </a: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успешно завершено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10:40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11:35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2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Ожидание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Смена статуса </a:t>
                      </a:r>
                      <a:r>
                        <a:rPr lang="ru-RU" sz="13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 12.00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3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Завершение экзаменов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10:30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16:15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0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Завершение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Передача бланков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11:00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18:00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3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Передача журналов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10:30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18:00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58AF3A-CE4D-4562-93D6-F3B0B82D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16189"/>
            <a:ext cx="2960545" cy="2427646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=""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3" y="125731"/>
            <a:ext cx="8937209" cy="56696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КЛЮЧЕВЫЕ ОСОБЕННОСТИ 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ГОДА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72E617-A738-459E-A7C6-4063DB41122A}"/>
              </a:ext>
            </a:extLst>
          </p:cNvPr>
          <p:cNvSpPr/>
          <p:nvPr/>
        </p:nvSpPr>
        <p:spPr>
          <a:xfrm>
            <a:off x="4826799" y="620687"/>
            <a:ext cx="422163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6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Станция штаба ППЭ:</a:t>
            </a:r>
          </a:p>
          <a:p>
            <a:pPr marL="285750" lvl="0" indent="-285750">
              <a:lnSpc>
                <a:spcPct val="150000"/>
              </a:lnSpc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печать ДБО № 2;</a:t>
            </a:r>
          </a:p>
          <a:p>
            <a:pPr marL="288925" lvl="0" indent="-285750">
              <a:lnSpc>
                <a:spcPct val="150000"/>
              </a:lnSpc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формирование пароля доступа  к  КИМ  в  случае  отсутствия  доступа  в  сеть  «Интернет»  в  день  проведения экзамена;</a:t>
            </a:r>
          </a:p>
          <a:p>
            <a:pPr marL="288925" lvl="0" indent="-285750">
              <a:lnSpc>
                <a:spcPct val="150000"/>
              </a:lnSpc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itchFamily="34" charset="0"/>
                <a:ea typeface="Times New Roman"/>
                <a:cs typeface="Courier New" pitchFamily="49" charset="0"/>
              </a:rPr>
              <a:t>сканирование форм, заполняемых в штабе ППЭ, а также бланков в случае невозможности их сканирования </a:t>
            </a:r>
            <a:br>
              <a:rPr lang="ru-RU" sz="1400" dirty="0">
                <a:solidFill>
                  <a:srgbClr val="000000"/>
                </a:solidFill>
                <a:latin typeface="Century Gothic" pitchFamily="34" charset="0"/>
                <a:ea typeface="Times New Roman"/>
                <a:cs typeface="Courier New" pitchFamily="49" charset="0"/>
              </a:rPr>
            </a:br>
            <a:r>
              <a:rPr lang="ru-RU" sz="1400" dirty="0">
                <a:solidFill>
                  <a:srgbClr val="000000"/>
                </a:solidFill>
                <a:latin typeface="Century Gothic" pitchFamily="34" charset="0"/>
                <a:ea typeface="Times New Roman"/>
                <a:cs typeface="Courier New" pitchFamily="49" charset="0"/>
              </a:rPr>
              <a:t>в аудитории.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376" y="620687"/>
            <a:ext cx="4572000" cy="58939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Личный  кабинет  ППЭ :</a:t>
            </a:r>
          </a:p>
          <a:p>
            <a:pPr marL="285750" lvl="0" indent="-285750">
              <a:lnSpc>
                <a:spcPct val="150000"/>
              </a:lnSpc>
              <a:buClr>
                <a:srgbClr val="4BACC6">
                  <a:lumMod val="75000"/>
                </a:srgbClr>
              </a:buClr>
              <a:buSzPct val="200000"/>
              <a:buFont typeface="Arial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получение  интернет-пакетов;</a:t>
            </a:r>
          </a:p>
          <a:p>
            <a:pPr marL="285750" lvl="0" indent="-285750">
              <a:lnSpc>
                <a:spcPct val="150000"/>
              </a:lnSpc>
              <a:buClr>
                <a:srgbClr val="4BACC6">
                  <a:lumMod val="75000"/>
                </a:srgbClr>
              </a:buClr>
              <a:buSzPct val="200000"/>
              <a:buFont typeface="Arial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авторизация  членов  ГЭК;</a:t>
            </a:r>
          </a:p>
          <a:p>
            <a:pPr marL="285750" lvl="0" indent="-285750" algn="just">
              <a:lnSpc>
                <a:spcPct val="150000"/>
              </a:lnSpc>
              <a:buClr>
                <a:srgbClr val="4BACC6">
                  <a:lumMod val="75000"/>
                </a:srgbClr>
              </a:buClr>
              <a:buSzPct val="200000"/>
              <a:buFont typeface="Arial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получение статусов подготовки </a:t>
            </a:r>
            <a:r>
              <a:rPr lang="ru-RU" alt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br>
              <a:rPr lang="ru-RU" alt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alt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 </a:t>
            </a: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проведения экзамена, получения электронных актов технической готовности </a:t>
            </a:r>
            <a:r>
              <a:rPr lang="ru-RU" alt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alt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 </a:t>
            </a: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журналов работы станций ППЭ;</a:t>
            </a:r>
          </a:p>
          <a:p>
            <a:pPr marL="285750" lvl="0" indent="-285750" algn="just">
              <a:lnSpc>
                <a:spcPct val="150000"/>
              </a:lnSpc>
              <a:buClr>
                <a:srgbClr val="4BACC6">
                  <a:lumMod val="75000"/>
                </a:srgbClr>
              </a:buClr>
              <a:buSzPct val="200000"/>
              <a:buFont typeface="Arial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передача ключей для ДБО № 2;</a:t>
            </a:r>
          </a:p>
          <a:p>
            <a:pPr marL="285750" lvl="0" indent="-285750" algn="just">
              <a:lnSpc>
                <a:spcPct val="150000"/>
              </a:lnSpc>
              <a:buClr>
                <a:srgbClr val="4BACC6">
                  <a:lumMod val="75000"/>
                </a:srgbClr>
              </a:buClr>
              <a:buSzPct val="200000"/>
              <a:buFont typeface="Arial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передача ключей доступа к ЭМ в день проведения экзамена авторизованным членам ГЭК;</a:t>
            </a:r>
          </a:p>
          <a:p>
            <a:pPr marL="285750" lvl="0" indent="-285750" algn="just">
              <a:lnSpc>
                <a:spcPct val="150000"/>
              </a:lnSpc>
              <a:buClr>
                <a:srgbClr val="4BACC6">
                  <a:lumMod val="75000"/>
                </a:srgbClr>
              </a:buClr>
              <a:buSzPct val="200000"/>
              <a:buFont typeface="Arial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передача пакетов с электронными образами бланков и форм ППЭ, пакетов </a:t>
            </a:r>
            <a:b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с </a:t>
            </a:r>
            <a:r>
              <a:rPr lang="ru-RU" altLang="ru-RU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аудиоответами</a:t>
            </a: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участников устного экзамена.</a:t>
            </a:r>
          </a:p>
          <a:p>
            <a:pPr lvl="0">
              <a:lnSpc>
                <a:spcPct val="150000"/>
              </a:lnSpc>
              <a:buClr>
                <a:srgbClr val="4BACC6">
                  <a:lumMod val="75000"/>
                </a:srgbClr>
              </a:buClr>
              <a:buSzPct val="200000"/>
            </a:pPr>
            <a:r>
              <a:rPr lang="ru-RU" alt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Доступ  в  личный  кабинет ППЭ  имеют  все  технические  специалисты  ППЭ,  назначенные  </a:t>
            </a:r>
            <a:br>
              <a:rPr lang="ru-RU" alt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на  экзамен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=""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4" y="125730"/>
            <a:ext cx="7705551" cy="10572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КОНТРОЛЬ ТЕХНИЧЕСКОЙ ГОТОВНОСТИ ППЭ (КТГ)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0825" y="2359908"/>
            <a:ext cx="856932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i="1" u="sng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Ответственный исполнитель: </a:t>
            </a:r>
            <a:endParaRPr lang="ru-RU" sz="2000" b="1" i="1" u="sng" dirty="0" smtClean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член 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ГЭК при участии руководителя ППЭ и технического специалиста.</a:t>
            </a:r>
          </a:p>
          <a:p>
            <a:pPr algn="just">
              <a:defRPr/>
            </a:pP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Основные задачи: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проверка работоспособности настроенного оборудования </a:t>
            </a:r>
            <a:b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и ПО, включая загрузку  сертификатов ОРЦОКО;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проверка наличия дополнительного оборудования и расходных материалов;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авторизация всех членов ГЭК, назначенных на </a:t>
            </a:r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экзамен;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передача актов технической готовности со всех станций ППЭ;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передача статуса завершения контроля технической готовности </a:t>
            </a:r>
            <a:b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в систему  мониторинга;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печать ДБО № 2 (при необходимости)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23850" y="1052736"/>
            <a:ext cx="8424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4A2103"/>
                </a:solidFill>
                <a:latin typeface="Cambria" pitchFamily="18" charset="0"/>
              </a:rPr>
              <a:t>Период: </a:t>
            </a:r>
            <a:endParaRPr lang="ru-RU" altLang="ru-RU" sz="2400" b="1" i="1" dirty="0" smtClean="0">
              <a:solidFill>
                <a:srgbClr val="4A2103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54304"/>
                </a:solidFill>
                <a:latin typeface="Cambria" pitchFamily="18" charset="0"/>
              </a:rPr>
              <a:t>не </a:t>
            </a:r>
            <a:r>
              <a:rPr lang="ru-RU" altLang="ru-RU" sz="2400" b="1" dirty="0">
                <a:solidFill>
                  <a:srgbClr val="954304"/>
                </a:solidFill>
                <a:latin typeface="Cambria" pitchFamily="18" charset="0"/>
              </a:rPr>
              <a:t>ранее двух рабочих дней и до 15.00  часов </a:t>
            </a:r>
            <a:r>
              <a:rPr lang="ru-RU" altLang="ru-RU" sz="2400" b="1" dirty="0" smtClean="0">
                <a:solidFill>
                  <a:srgbClr val="954304"/>
                </a:solidFill>
                <a:latin typeface="Cambria" pitchFamily="18" charset="0"/>
              </a:rPr>
              <a:t/>
            </a:r>
            <a:br>
              <a:rPr lang="ru-RU" altLang="ru-RU" sz="2400" b="1" dirty="0" smtClean="0">
                <a:solidFill>
                  <a:srgbClr val="954304"/>
                </a:solidFill>
                <a:latin typeface="Cambria" pitchFamily="18" charset="0"/>
              </a:rPr>
            </a:br>
            <a:r>
              <a:rPr lang="ru-RU" altLang="ru-RU" sz="2400" b="1" dirty="0" smtClean="0">
                <a:solidFill>
                  <a:srgbClr val="954304"/>
                </a:solidFill>
                <a:latin typeface="Cambria" pitchFamily="18" charset="0"/>
              </a:rPr>
              <a:t>за </a:t>
            </a:r>
            <a:r>
              <a:rPr lang="ru-RU" altLang="ru-RU" sz="2400" b="1" dirty="0">
                <a:solidFill>
                  <a:srgbClr val="954304"/>
                </a:solidFill>
                <a:latin typeface="Cambria" pitchFamily="18" charset="0"/>
              </a:rPr>
              <a:t>день до экзамена</a:t>
            </a:r>
            <a:endParaRPr lang="ru-RU" altLang="ru-RU" sz="24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B3A28F7C-6AA3-46A2-8AF5-EB4277B70098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21A05D7-85B6-4C50-9955-1BB107AD229D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E7DE94F3-2FBC-4E7C-A30C-1DF318A44C58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5298" name="Picture 20">
            <a:extLst>
              <a:ext uri="{FF2B5EF4-FFF2-40B4-BE49-F238E27FC236}">
                <a16:creationId xmlns="" xmlns:a16="http://schemas.microsoft.com/office/drawing/2014/main" id="{D8BDDBB0-63F0-4252-9B6B-C54897C6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80079" cy="25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300" name="Заголовок 1">
            <a:extLst>
              <a:ext uri="{FF2B5EF4-FFF2-40B4-BE49-F238E27FC236}">
                <a16:creationId xmlns=""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147" y="93745"/>
            <a:ext cx="8964612" cy="1057275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ДОПОЛНИТЕЛЬНАЯ ПЕЧАТЬ ЭМ</a:t>
            </a: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8" name="object 7">
            <a:extLst>
              <a:ext uri="{FF2B5EF4-FFF2-40B4-BE49-F238E27FC236}">
                <a16:creationId xmlns="" xmlns:a16="http://schemas.microsoft.com/office/drawing/2014/main" id="{355E1858-57FE-4F97-A36F-6318DFCF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5" y="1196752"/>
            <a:ext cx="4211637" cy="330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Дополнительная печать ЭМ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выполняется в случаях: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 </a:t>
            </a: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обнаружения участником экзамена  брака или некомплектности </a:t>
            </a:r>
            <a: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выданных  </a:t>
            </a: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ему ЭМ;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 порчи ЭМ (КИМ или бланков) участником экзамена (до начала экзамена);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 опоздания участника экзамена;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наличие в аудитории участника, </a:t>
            </a:r>
            <a: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не </a:t>
            </a: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давшего согласие на обработку персональных данных </a:t>
            </a:r>
          </a:p>
        </p:txBody>
      </p:sp>
      <p:sp>
        <p:nvSpPr>
          <p:cNvPr id="35" name="object 8">
            <a:extLst>
              <a:ext uri="{FF2B5EF4-FFF2-40B4-BE49-F238E27FC236}">
                <a16:creationId xmlns="" xmlns:a16="http://schemas.microsoft.com/office/drawing/2014/main" id="{E64A0F35-8C9B-4E78-BE74-1A45DB543BA2}"/>
              </a:ext>
            </a:extLst>
          </p:cNvPr>
          <p:cNvSpPr txBox="1"/>
          <p:nvPr/>
        </p:nvSpPr>
        <p:spPr>
          <a:xfrm>
            <a:off x="89358" y="5990521"/>
            <a:ext cx="8848859" cy="750847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8890" algn="ctr">
              <a:spcBef>
                <a:spcPts val="95"/>
              </a:spcBef>
              <a:defRPr/>
            </a:pPr>
            <a:r>
              <a:rPr sz="1600" b="1" spc="-1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Внимание!</a:t>
            </a:r>
            <a:endParaRPr sz="1600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  <a:p>
            <a:pPr marL="3175" algn="ctr">
              <a:defRPr/>
            </a:pPr>
            <a:r>
              <a:rPr sz="1600" spc="-1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Экзаменационные </a:t>
            </a:r>
            <a:r>
              <a:rPr sz="1600" spc="-15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материалы</a:t>
            </a:r>
            <a:r>
              <a:rPr sz="1600" spc="10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spc="-15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заменяются</a:t>
            </a:r>
            <a:r>
              <a:rPr lang="ru-RU" sz="160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полностью</a:t>
            </a:r>
            <a:r>
              <a:rPr sz="1600" spc="-1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lang="ru-RU" sz="1600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600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</a:br>
            <a:r>
              <a:rPr sz="1600" spc="-5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участнику</a:t>
            </a:r>
            <a:r>
              <a:rPr sz="1600" spc="-5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выдается </a:t>
            </a:r>
            <a:r>
              <a:rPr sz="1600" spc="-1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новый </a:t>
            </a:r>
            <a:r>
              <a:rPr sz="1600" spc="-15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распечатанный</a:t>
            </a:r>
            <a:r>
              <a:rPr sz="1600" spc="-1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 </a:t>
            </a:r>
            <a:r>
              <a:rPr lang="ru-RU" sz="1600" spc="-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ИК</a:t>
            </a:r>
            <a:endParaRPr sz="1600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5311" name="object 14">
            <a:extLst>
              <a:ext uri="{FF2B5EF4-FFF2-40B4-BE49-F238E27FC236}">
                <a16:creationId xmlns="" xmlns:a16="http://schemas.microsoft.com/office/drawing/2014/main" id="{A7907AE4-7A81-4109-B806-64EB1616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806950"/>
            <a:ext cx="5335587" cy="874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5312" name="object 18">
            <a:extLst>
              <a:ext uri="{FF2B5EF4-FFF2-40B4-BE49-F238E27FC236}">
                <a16:creationId xmlns="" xmlns:a16="http://schemas.microsoft.com/office/drawing/2014/main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8388424" y="2036577"/>
            <a:ext cx="625475" cy="698500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179388" y="4725144"/>
            <a:ext cx="4752652" cy="113201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При дополнительной печати контролируется  соответствие количества распечатанных ЭМ  числу рассаженных участников экзамена</a:t>
            </a:r>
          </a:p>
        </p:txBody>
      </p:sp>
      <p:pic>
        <p:nvPicPr>
          <p:cNvPr id="55315" name="Picture 21">
            <a:extLst>
              <a:ext uri="{FF2B5EF4-FFF2-40B4-BE49-F238E27FC236}">
                <a16:creationId xmlns="" xmlns:a16="http://schemas.microsoft.com/office/drawing/2014/main" id="{6747D21D-F0AA-4505-A5A3-B4B14B38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17" y="4205417"/>
            <a:ext cx="36449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Прямоугольник 3">
            <a:extLst>
              <a:ext uri="{FF2B5EF4-FFF2-40B4-BE49-F238E27FC236}">
                <a16:creationId xmlns="" xmlns:a16="http://schemas.microsoft.com/office/drawing/2014/main" id="{286FF80D-6B51-4068-B365-9B3B021C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093" y="3861048"/>
            <a:ext cx="4249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Еще раз проверить номер, выбранного КИМ</a:t>
            </a:r>
          </a:p>
        </p:txBody>
      </p:sp>
    </p:spTree>
    <p:extLst>
      <p:ext uri="{BB962C8B-B14F-4D97-AF65-F5344CB8AC3E}">
        <p14:creationId xmlns:p14="http://schemas.microsoft.com/office/powerpoint/2010/main" val="640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83B4FCC0-CBFD-48EE-B625-224AE00C6A4F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355" name="Заголовок 1">
            <a:extLst>
              <a:ext uri="{FF2B5EF4-FFF2-40B4-BE49-F238E27FC236}">
                <a16:creationId xmlns:a16="http://schemas.microsoft.com/office/drawing/2014/main" xmlns="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11238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ВОЗМОЖНЫЕ СИТУАЦИИ В АУДИТОРИИ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ВО ВРЕМЯ ЭКЗАМЕНА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47593A1-78A4-4B83-BDB3-792E552D96B2}"/>
              </a:ext>
            </a:extLst>
          </p:cNvPr>
          <p:cNvSpPr/>
          <p:nvPr/>
        </p:nvSpPr>
        <p:spPr>
          <a:xfrm>
            <a:off x="1857452" y="1268413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1108378-FBA2-4E8D-AB23-63C27B9702BB}"/>
              </a:ext>
            </a:extLst>
          </p:cNvPr>
          <p:cNvSpPr/>
          <p:nvPr/>
        </p:nvSpPr>
        <p:spPr>
          <a:xfrm>
            <a:off x="98502" y="1268413"/>
            <a:ext cx="1758950" cy="19446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Удаление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случае нарушения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B3DBB0F-648E-4ACF-872E-87CEF2533F6B}"/>
              </a:ext>
            </a:extLst>
          </p:cNvPr>
          <p:cNvSpPr/>
          <p:nvPr/>
        </p:nvSpPr>
        <p:spPr>
          <a:xfrm>
            <a:off x="1857452" y="3284538"/>
            <a:ext cx="7189788" cy="165735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B278212-A565-4C09-A1F6-58D13BA38017}"/>
              </a:ext>
            </a:extLst>
          </p:cNvPr>
          <p:cNvSpPr/>
          <p:nvPr/>
        </p:nvSpPr>
        <p:spPr>
          <a:xfrm>
            <a:off x="84215" y="3284538"/>
            <a:ext cx="1773237" cy="16573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Досрочное завершение экзамена по уважительной причине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8DE8FCB-7BDF-4400-9078-7007F2D47C5E}"/>
              </a:ext>
            </a:extLst>
          </p:cNvPr>
          <p:cNvSpPr/>
          <p:nvPr/>
        </p:nvSpPr>
        <p:spPr>
          <a:xfrm>
            <a:off x="1857452" y="5738813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C19806D-E46C-428B-84DC-D70EB2C0C6BE}"/>
              </a:ext>
            </a:extLst>
          </p:cNvPr>
          <p:cNvSpPr/>
          <p:nvPr/>
        </p:nvSpPr>
        <p:spPr>
          <a:xfrm>
            <a:off x="87390" y="5738813"/>
            <a:ext cx="1770062" cy="10033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Апелляция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 нарушении Порядка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0E2F872-5B31-45FE-A684-8FDA417C04BC}"/>
              </a:ext>
            </a:extLst>
          </p:cNvPr>
          <p:cNvSpPr/>
          <p:nvPr/>
        </p:nvSpPr>
        <p:spPr>
          <a:xfrm>
            <a:off x="98502" y="1268413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F6FE1FE-8FBA-485F-8ACD-7160C6014972}"/>
              </a:ext>
            </a:extLst>
          </p:cNvPr>
          <p:cNvSpPr/>
          <p:nvPr/>
        </p:nvSpPr>
        <p:spPr>
          <a:xfrm>
            <a:off x="98502" y="5738813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2839FBD-906F-4902-80C4-F7C24DF1409B}"/>
              </a:ext>
            </a:extLst>
          </p:cNvPr>
          <p:cNvSpPr/>
          <p:nvPr/>
        </p:nvSpPr>
        <p:spPr>
          <a:xfrm>
            <a:off x="76277" y="3284538"/>
            <a:ext cx="373063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:a16="http://schemas.microsoft.com/office/drawing/2014/main" xmlns="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52" y="1397094"/>
            <a:ext cx="741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отметка в форме ППЭ-05-02 «Протокол проведения ГИА 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отметка в бланке регистрации и подпись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организатора;</a:t>
            </a:r>
            <a:endParaRPr lang="ru-RU" altLang="ru-RU" sz="14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подпись участника в форме ППЭ-05-02 «Протокол проведения ГИА </a:t>
            </a:r>
            <a:b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оформление в штабе ППЭ акта ППЭ-21 (организатор ставит подпись </a:t>
            </a:r>
            <a:r>
              <a:rPr lang="en-US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/>
            </a:r>
            <a:br>
              <a:rPr lang="en-US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акте);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служебные записки от организаторов в аудитории (вне аудитории), </a:t>
            </a:r>
            <a:b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руководителя ППЭ, членов ГЭК</a:t>
            </a: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:a16="http://schemas.microsoft.com/office/drawing/2014/main" xmlns="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33" y="3412157"/>
            <a:ext cx="7105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отметка в форме ППЭ-05-02 «Протокол проведения ГИА 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отметка в бланке регистрации и подпись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организатора;</a:t>
            </a:r>
            <a:endParaRPr lang="ru-RU" altLang="ru-RU" sz="14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подпись участника в форме ППЭ-05-02 «Протокол проведения ГИА </a:t>
            </a:r>
            <a:b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оформление в медицинском кабинете акта ППЭ-22 (организатор ставит подпись в акте)</a:t>
            </a: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:a16="http://schemas.microsoft.com/office/drawing/2014/main" xmlns="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779" y="5788006"/>
            <a:ext cx="7103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подается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участником до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выхода из ППЭ (организатор в аудитории через</a:t>
            </a:r>
            <a:r>
              <a:rPr lang="en-US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организатора вне аудитории приглашает члена ГЭК);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рассматривается факт, изложенный участником ГИА в апелляции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E5A75C3-0F3D-464E-AE6A-99BEA7D3E971}"/>
              </a:ext>
            </a:extLst>
          </p:cNvPr>
          <p:cNvSpPr/>
          <p:nvPr/>
        </p:nvSpPr>
        <p:spPr>
          <a:xfrm>
            <a:off x="93740" y="5054600"/>
            <a:ext cx="8922542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ВАЖНО!!!  </a:t>
            </a:r>
            <a:r>
              <a:rPr lang="ru-RU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ЕГЭ</a:t>
            </a:r>
          </a:p>
        </p:txBody>
      </p:sp>
    </p:spTree>
    <p:extLst>
      <p:ext uri="{BB962C8B-B14F-4D97-AF65-F5344CB8AC3E}">
        <p14:creationId xmlns:p14="http://schemas.microsoft.com/office/powerpoint/2010/main" val="22123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0B550632-7D56-4357-8ADB-BE64307618D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6BCCA5C6-9DE9-4FC6-A73A-1869391C7AD4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9" name="Заголовок 1">
            <a:extLst>
              <a:ext uri="{FF2B5EF4-FFF2-40B4-BE49-F238E27FC236}">
                <a16:creationId xmlns="" xmlns:a16="http://schemas.microsoft.com/office/drawing/2014/main" id="{E8B94FA5-AF24-4BAD-952D-89E96E0CE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-99392"/>
            <a:ext cx="8964612" cy="1055688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ЗАВЕРШЕНИЕ СКАНИРОВАНИЯ В АУДИТОРИЯХ ППЭ. ЭКСПОРТ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0420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252181E-6024-4E5D-B8CE-445D861E6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1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88667F1B-F0E9-4E68-888B-DF911B3B8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2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86F5A858-AA8F-4792-90C0-55ECA82AB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3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CEA8691-01F4-4D12-B50A-5B89D38B5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A3B62414-6534-4AAF-9DDE-97FDF2195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5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AED99D2-965E-4909-989A-24A75F886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0767" name="object 41">
            <a:extLst>
              <a:ext uri="{FF2B5EF4-FFF2-40B4-BE49-F238E27FC236}">
                <a16:creationId xmlns="" xmlns:a16="http://schemas.microsoft.com/office/drawing/2014/main" id="{A3ACB6E7-C74A-40AC-92C1-4FF7CCA4CA5E}"/>
              </a:ext>
            </a:extLst>
          </p:cNvPr>
          <p:cNvSpPr>
            <a:spLocks/>
          </p:cNvSpPr>
          <p:nvPr/>
        </p:nvSpPr>
        <p:spPr bwMode="auto">
          <a:xfrm>
            <a:off x="330772" y="854703"/>
            <a:ext cx="8489700" cy="1350161"/>
          </a:xfrm>
          <a:custGeom>
            <a:avLst/>
            <a:gdLst>
              <a:gd name="T0" fmla="*/ 4264025 w 4264025"/>
              <a:gd name="T1" fmla="*/ 0 h 1989454"/>
              <a:gd name="T2" fmla="*/ 0 w 4264025"/>
              <a:gd name="T3" fmla="*/ 0 h 1989454"/>
              <a:gd name="T4" fmla="*/ 0 w 4264025"/>
              <a:gd name="T5" fmla="*/ 904664 h 1989454"/>
              <a:gd name="T6" fmla="*/ 4264025 w 4264025"/>
              <a:gd name="T7" fmla="*/ 904664 h 1989454"/>
              <a:gd name="T8" fmla="*/ 4264025 w 4264025"/>
              <a:gd name="T9" fmla="*/ 0 h 1989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4025" h="1989454">
                <a:moveTo>
                  <a:pt x="4264025" y="0"/>
                </a:moveTo>
                <a:lnTo>
                  <a:pt x="0" y="0"/>
                </a:lnTo>
                <a:lnTo>
                  <a:pt x="0" y="1988947"/>
                </a:lnTo>
                <a:lnTo>
                  <a:pt x="4264025" y="1988947"/>
                </a:lnTo>
                <a:lnTo>
                  <a:pt x="4264025" y="0"/>
                </a:lnTo>
                <a:close/>
              </a:path>
            </a:pathLst>
          </a:custGeom>
          <a:solidFill>
            <a:srgbClr val="9AE3E4">
              <a:alpha val="90195"/>
            </a:srgbClr>
          </a:solidFill>
          <a:ln>
            <a:noFill/>
          </a:ln>
        </p:spPr>
        <p:txBody>
          <a:bodyPr lIns="0" tIns="0" rIns="0" bIns="0"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cs typeface="Arial" charset="0"/>
              </a:rPr>
              <a:t>завершения сканирования приглашаются член ГЭК и технический специалист для экспорта  отсканированных материалов;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cs typeface="Arial" charset="0"/>
              </a:rPr>
              <a:t>Член ГЭК активирует токен и подтверждает комплектность;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cs typeface="Arial" charset="0"/>
              </a:rPr>
              <a:t>Технический специалист обеспечивает сохранение на </a:t>
            </a:r>
            <a:r>
              <a:rPr lang="ru-RU" sz="2000" dirty="0" err="1">
                <a:solidFill>
                  <a:prstClr val="black"/>
                </a:solidFill>
                <a:cs typeface="Arial" charset="0"/>
              </a:rPr>
              <a:t>флеш</a:t>
            </a:r>
            <a:r>
              <a:rPr lang="ru-RU" sz="2000" dirty="0">
                <a:solidFill>
                  <a:prstClr val="black"/>
                </a:solidFill>
                <a:cs typeface="Arial" charset="0"/>
              </a:rPr>
              <a:t>-накопитель</a:t>
            </a:r>
          </a:p>
        </p:txBody>
      </p:sp>
      <p:sp>
        <p:nvSpPr>
          <p:cNvPr id="60458" name="TextBox 1">
            <a:extLst>
              <a:ext uri="{FF2B5EF4-FFF2-40B4-BE49-F238E27FC236}">
                <a16:creationId xmlns="" xmlns:a16="http://schemas.microsoft.com/office/drawing/2014/main" id="{295C7738-2AE6-49BF-BAEF-F366FCA7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43865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Особые ситуации</a:t>
            </a:r>
          </a:p>
        </p:txBody>
      </p:sp>
      <p:grpSp>
        <p:nvGrpSpPr>
          <p:cNvPr id="45" name="object 4"/>
          <p:cNvGrpSpPr>
            <a:grpSpLocks/>
          </p:cNvGrpSpPr>
          <p:nvPr/>
        </p:nvGrpSpPr>
        <p:grpSpPr bwMode="auto">
          <a:xfrm>
            <a:off x="1063625" y="2309813"/>
            <a:ext cx="7566025" cy="4368800"/>
            <a:chOff x="2791967" y="2310383"/>
            <a:chExt cx="7566659" cy="4368165"/>
          </a:xfrm>
        </p:grpSpPr>
        <p:pic>
          <p:nvPicPr>
            <p:cNvPr id="46" name="object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699" y="2310383"/>
              <a:ext cx="5618988" cy="382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object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909" y="2390343"/>
              <a:ext cx="5510276" cy="371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object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967" y="4549139"/>
              <a:ext cx="3363467" cy="212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object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748" y="4628819"/>
              <a:ext cx="3256661" cy="202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object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596" y="5477255"/>
              <a:ext cx="1780031" cy="12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object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0" y="5557456"/>
              <a:ext cx="1674241" cy="10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object 11"/>
            <p:cNvSpPr>
              <a:spLocks/>
            </p:cNvSpPr>
            <p:nvPr/>
          </p:nvSpPr>
          <p:spPr bwMode="auto">
            <a:xfrm>
              <a:off x="6818376" y="3057131"/>
              <a:ext cx="1643380" cy="254635"/>
            </a:xfrm>
            <a:custGeom>
              <a:avLst/>
              <a:gdLst>
                <a:gd name="T0" fmla="*/ 0 w 1643379"/>
                <a:gd name="T1" fmla="*/ 254012 h 254635"/>
                <a:gd name="T2" fmla="*/ 1643135 w 1643379"/>
                <a:gd name="T3" fmla="*/ 254012 h 254635"/>
                <a:gd name="T4" fmla="*/ 1643135 w 1643379"/>
                <a:gd name="T5" fmla="*/ 0 h 254635"/>
                <a:gd name="T6" fmla="*/ 0 w 1643379"/>
                <a:gd name="T7" fmla="*/ 0 h 254635"/>
                <a:gd name="T8" fmla="*/ 0 w 1643379"/>
                <a:gd name="T9" fmla="*/ 254012 h 254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3379" h="254635">
                  <a:moveTo>
                    <a:pt x="0" y="254012"/>
                  </a:moveTo>
                  <a:lnTo>
                    <a:pt x="1643126" y="25401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254012"/>
                  </a:lnTo>
                  <a:close/>
                </a:path>
              </a:pathLst>
            </a:custGeom>
            <a:noFill/>
            <a:ln w="25400">
              <a:solidFill>
                <a:srgbClr val="F8CA0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: фигура 47">
            <a:extLst>
              <a:ext uri="{FF2B5EF4-FFF2-40B4-BE49-F238E27FC236}">
                <a16:creationId xmlns="" xmlns:a16="http://schemas.microsoft.com/office/drawing/2014/main" id="{4E56F726-3950-4E00-A8BA-92485C0CBBCC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A1FFCEAC-88F5-40F8-B5F3-C1CAC99A2A2E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="" xmlns:a16="http://schemas.microsoft.com/office/drawing/2014/main" id="{3D2F2C9B-F279-4A6B-947A-AA364E3898EF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7" name="Заголовок 1">
            <a:extLst>
              <a:ext uri="{FF2B5EF4-FFF2-40B4-BE49-F238E27FC236}">
                <a16:creationId xmlns="" xmlns:a16="http://schemas.microsoft.com/office/drawing/2014/main" id="{90BC22E4-86CE-4578-AAF7-B27B1FD9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КОНТРОЛЬ ПРИЕМА ЭМ РУКОВОДИТЕЛЕМ ППЭ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ОТ ОРГАНИЗАТОРОВ В АУДИТОРИИ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2468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9042D4D-0C79-4708-94A7-A312C5E0E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69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D519613-72C8-4EB3-9B19-162D9675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0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D0601F9-6D93-4BB3-9CF8-0BE261E43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1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6D3533B6-261E-4C7A-AB59-0386D931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6AC29259-E73B-470C-BD24-F2A4D362F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3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8169E416-C5A9-4D30-BBD5-BC530DD76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4" name="object 4">
            <a:extLst>
              <a:ext uri="{FF2B5EF4-FFF2-40B4-BE49-F238E27FC236}">
                <a16:creationId xmlns="" xmlns:a16="http://schemas.microsoft.com/office/drawing/2014/main" id="{7792178D-02BD-4BA4-93C6-FFC2D484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="" xmlns:a16="http://schemas.microsoft.com/office/drawing/2014/main" id="{FA72A4E1-5799-4A37-8F4C-199FF2F210B8}"/>
              </a:ext>
            </a:extLst>
          </p:cNvPr>
          <p:cNvSpPr/>
          <p:nvPr/>
        </p:nvSpPr>
        <p:spPr>
          <a:xfrm>
            <a:off x="6781800" y="6092825"/>
            <a:ext cx="2235200" cy="417513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Черновики</a:t>
            </a:r>
          </a:p>
        </p:txBody>
      </p:sp>
      <p:pic>
        <p:nvPicPr>
          <p:cNvPr id="62476" name="Picture 3">
            <a:extLst>
              <a:ext uri="{FF2B5EF4-FFF2-40B4-BE49-F238E27FC236}">
                <a16:creationId xmlns="" xmlns:a16="http://schemas.microsoft.com/office/drawing/2014/main" id="{CD8CFDC2-DA8F-4D75-A1F4-C2AD8A8C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56113"/>
            <a:ext cx="22352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2677BDED-6B10-4211-832F-4AE05EEEF0A0}"/>
              </a:ext>
            </a:extLst>
          </p:cNvPr>
          <p:cNvSpPr/>
          <p:nvPr/>
        </p:nvSpPr>
        <p:spPr>
          <a:xfrm>
            <a:off x="34925" y="1223963"/>
            <a:ext cx="719138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1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62504" name="object 4">
            <a:extLst>
              <a:ext uri="{FF2B5EF4-FFF2-40B4-BE49-F238E27FC236}">
                <a16:creationId xmlns="" xmlns:a16="http://schemas.microsoft.com/office/drawing/2014/main" id="{034A0EA5-3F9B-4F48-A9BC-84C99940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E748BBE1-E170-4084-BF79-2BC5DA45F0F7}"/>
              </a:ext>
            </a:extLst>
          </p:cNvPr>
          <p:cNvSpPr/>
          <p:nvPr/>
        </p:nvSpPr>
        <p:spPr>
          <a:xfrm>
            <a:off x="320516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2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62506" name="object 4">
            <a:extLst>
              <a:ext uri="{FF2B5EF4-FFF2-40B4-BE49-F238E27FC236}">
                <a16:creationId xmlns="" xmlns:a16="http://schemas.microsoft.com/office/drawing/2014/main" id="{1338F55F-CC60-4503-845A-7B4D8FF1B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638CFC3D-723C-4133-BA20-D76952CC5F83}"/>
              </a:ext>
            </a:extLst>
          </p:cNvPr>
          <p:cNvSpPr/>
          <p:nvPr/>
        </p:nvSpPr>
        <p:spPr>
          <a:xfrm>
            <a:off x="637381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3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="" xmlns:a16="http://schemas.microsoft.com/office/drawing/2014/main" id="{0011662E-9A6A-4D82-B9A3-0A696048B9B2}"/>
              </a:ext>
            </a:extLst>
          </p:cNvPr>
          <p:cNvSpPr/>
          <p:nvPr/>
        </p:nvSpPr>
        <p:spPr>
          <a:xfrm>
            <a:off x="250825" y="3071813"/>
            <a:ext cx="2616200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Комплекты бланков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D0DABF19-E037-4B9E-B638-A1F68E2AAB72}"/>
              </a:ext>
            </a:extLst>
          </p:cNvPr>
          <p:cNvSpPr/>
          <p:nvPr/>
        </p:nvSpPr>
        <p:spPr>
          <a:xfrm>
            <a:off x="3159125" y="3071813"/>
            <a:ext cx="3141663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КИМ + контрольные листы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="" xmlns:a16="http://schemas.microsoft.com/office/drawing/2014/main" id="{3F9C9A3E-3922-4807-B706-1365A1F235F8}"/>
              </a:ext>
            </a:extLst>
          </p:cNvPr>
          <p:cNvSpPr/>
          <p:nvPr/>
        </p:nvSpPr>
        <p:spPr>
          <a:xfrm>
            <a:off x="6516688" y="3071813"/>
            <a:ext cx="2519362" cy="573087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Испорченные/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бракованные ЭМ</a:t>
            </a: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="" xmlns:a16="http://schemas.microsoft.com/office/drawing/2014/main" id="{58C0ED7B-391B-4B09-B1FD-61CAF47166EF}"/>
              </a:ext>
            </a:extLst>
          </p:cNvPr>
          <p:cNvSpPr/>
          <p:nvPr/>
        </p:nvSpPr>
        <p:spPr>
          <a:xfrm>
            <a:off x="4932040" y="3933056"/>
            <a:ext cx="1989138" cy="6889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Конверт, приготовленный руководителем ППЭ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739404" y="3861048"/>
            <a:ext cx="1679575" cy="465137"/>
          </a:xfrm>
          <a:prstGeom prst="roundRect">
            <a:avLst>
              <a:gd name="adj" fmla="val 350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000" dirty="0" smtClean="0">
                <a:solidFill>
                  <a:srgbClr val="2B4976"/>
                </a:solidFill>
                <a:latin typeface="Cambria" pitchFamily="18" charset="0"/>
              </a:rPr>
              <a:t>Формы ППЭ</a:t>
            </a:r>
            <a:endParaRPr lang="ru-RU" altLang="ru-RU" sz="20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2" name="TextBox 33"/>
          <p:cNvSpPr txBox="1">
            <a:spLocks noChangeArrowheads="1"/>
          </p:cNvSpPr>
          <p:nvPr/>
        </p:nvSpPr>
        <p:spPr bwMode="auto">
          <a:xfrm>
            <a:off x="1501279" y="4427785"/>
            <a:ext cx="220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Cambria" pitchFamily="18" charset="0"/>
              </a:rPr>
              <a:t>ППЭ-05-02;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Cambria" pitchFamily="18" charset="0"/>
              </a:rPr>
              <a:t>ППЭ-12-02;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Cambria" pitchFamily="18" charset="0"/>
              </a:rPr>
              <a:t>ППЭ-12-03;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Cambria" pitchFamily="18" charset="0"/>
              </a:rPr>
              <a:t>ППЭ-12-04 МАШ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04392" y="6055890"/>
            <a:ext cx="4967808" cy="469454"/>
          </a:xfrm>
          <a:prstGeom prst="roundRect">
            <a:avLst>
              <a:gd name="adj" fmla="val 350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400" b="1" dirty="0" smtClean="0">
                <a:solidFill>
                  <a:srgbClr val="2B4976"/>
                </a:solidFill>
                <a:latin typeface="Cambria" pitchFamily="18" charset="0"/>
              </a:rPr>
              <a:t>Все материалы запакованы</a:t>
            </a:r>
            <a:endParaRPr lang="ru-RU" altLang="ru-RU" sz="2400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4" name="object 2">
            <a:extLst>
              <a:ext uri="{FF2B5EF4-FFF2-40B4-BE49-F238E27FC236}">
                <a16:creationId xmlns="" xmlns:a16="http://schemas.microsoft.com/office/drawing/2014/main" id="{C63EA2FF-8B6D-479C-A594-B526D6E5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4360205"/>
            <a:ext cx="1543050" cy="22145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44CEB099-2AAD-4AB4-8C6E-7ED3398765A2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E287EC7-4C32-4292-A7A4-114EA84AD91D}"/>
              </a:ext>
            </a:extLst>
          </p:cNvPr>
          <p:cNvSpPr/>
          <p:nvPr/>
        </p:nvSpPr>
        <p:spPr>
          <a:xfrm flipH="1">
            <a:off x="-36512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915" name="Прямоугольник 2">
            <a:extLst>
              <a:ext uri="{FF2B5EF4-FFF2-40B4-BE49-F238E27FC236}">
                <a16:creationId xmlns:a16="http://schemas.microsoft.com/office/drawing/2014/main" xmlns="" id="{21119A08-1938-44D3-933C-FBC2523C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9" y="116632"/>
            <a:ext cx="84248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ГРАФИК РАБОТЫ ППЭ В ОСНОВНОЙ ПЕРИОД </a:t>
            </a: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ГИА-11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(приказ Департамента образования Орловской области  от 23 апреля 2024 года № 657)</a:t>
            </a:r>
            <a:endParaRPr lang="ru-RU" altLang="ru-RU" sz="14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 descr="C:\Users\gridunova\Downloads\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4" y="839357"/>
            <a:ext cx="8583613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021DA849-D387-4E40-86F2-7BD6A28B042C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491" name="Заголовок 1">
            <a:extLst>
              <a:ext uri="{FF2B5EF4-FFF2-40B4-BE49-F238E27FC236}">
                <a16:creationId xmlns="" xmlns:a16="http://schemas.microsoft.com/office/drawing/2014/main" id="{A8B5DD4C-6D7B-4676-B214-E0D0CC9A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ЗАВЕРШЕНИЕ ЭКЗАМЕНА: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СКАНИРОВАНИЕ ФОРМ ППЭ В ШТАБЕ ППЭ</a:t>
            </a:r>
          </a:p>
        </p:txBody>
      </p:sp>
      <p:sp>
        <p:nvSpPr>
          <p:cNvPr id="6349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2997B3A1-C46C-4739-9FBC-45DEF66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AE93787B-ED40-46CB-9B00-172FDA384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0504D9E-F75F-48C2-AFE5-A99BED663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A6244EC8-3CC1-4880-83B8-036B6DAA0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1681853F-3319-4E79-9B3F-2BD96D376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C11523C-9B1E-4A6E-AFF8-63ADA5996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A2B61CAD-B1C1-4153-A382-E76C01AF1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6EABA53-9BFE-4742-8FF9-F6805563D3D3}"/>
              </a:ext>
            </a:extLst>
          </p:cNvPr>
          <p:cNvSpPr/>
          <p:nvPr/>
        </p:nvSpPr>
        <p:spPr>
          <a:xfrm>
            <a:off x="222250" y="1196752"/>
            <a:ext cx="8659813" cy="7207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Руководитель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ППЭ </a:t>
            </a:r>
            <a:r>
              <a:rPr lang="ru-RU" sz="1600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оформляет </a:t>
            </a:r>
            <a:r>
              <a:rPr lang="ru-RU" sz="1600" spc="-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все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формы</a:t>
            </a:r>
            <a:r>
              <a:rPr lang="ru-RU" sz="1600" spc="-3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ППЭ, </a:t>
            </a:r>
            <a:r>
              <a:rPr lang="ru-RU" sz="1600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принимает </a:t>
            </a:r>
            <a:r>
              <a:rPr lang="ru-RU" sz="1600" spc="-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заполненные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формы ППЭ-18-МАШ у </a:t>
            </a:r>
            <a:r>
              <a:rPr lang="ru-RU" sz="1600" spc="-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общественных</a:t>
            </a:r>
            <a:r>
              <a:rPr lang="ru-RU" sz="1600" spc="-12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spc="-2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наблюдателей</a:t>
            </a:r>
            <a:endParaRPr lang="ru-RU" sz="1600" dirty="0">
              <a:solidFill>
                <a:prstClr val="whit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222250" y="2003125"/>
            <a:ext cx="8670925" cy="1116012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Руководитель ППЭ передаёт техническому специалисту для сканирования:  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обязательные формы: ППЭ-07, ППЭ-14-01, ППЭ-13-02-МАШ, ППЭ-18-МАШ;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при наличии: ППЭ-19, ППЭ-21, ППЭ-22, ППЭ-02, ППЭ-03;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+ все остальные заполненные (кроме отсканированных в аудитории)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91820346-CCA3-4DB7-B9C1-2D964E6192B9}"/>
              </a:ext>
            </a:extLst>
          </p:cNvPr>
          <p:cNvSpPr/>
          <p:nvPr/>
        </p:nvSpPr>
        <p:spPr>
          <a:xfrm>
            <a:off x="222250" y="3190575"/>
            <a:ext cx="8667750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Технический специалист выполняет сканирование форм ППЭ,  член ГЭК контролирует качество </a:t>
            </a:r>
            <a:r>
              <a:rPr lang="ru-RU" sz="1600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и полноту сканирования</a:t>
            </a:r>
            <a:endParaRPr lang="ru-RU" sz="1600" spc="-15" dirty="0">
              <a:solidFill>
                <a:prstClr val="whit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D5E8AE0A-4131-45A6-914C-FF36913BE206}"/>
              </a:ext>
            </a:extLst>
          </p:cNvPr>
          <p:cNvSpPr/>
          <p:nvPr/>
        </p:nvSpPr>
        <p:spPr>
          <a:xfrm>
            <a:off x="222250" y="3933056"/>
            <a:ext cx="8670925" cy="1072034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Технический специалист </a:t>
            </a:r>
            <a:r>
              <a:rPr lang="ru-RU" sz="1600" spc="-15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выполняет </a:t>
            </a:r>
            <a:r>
              <a:rPr lang="ru-RU" sz="16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экспорт форм ППЭ и всех пакетов </a:t>
            </a:r>
            <a:r>
              <a:rPr lang="ru-RU" sz="1600" spc="-15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600" spc="-15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spc="-15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с </a:t>
            </a:r>
            <a:r>
              <a:rPr lang="ru-RU" sz="16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бланками в ОРЦОКО.  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sz="1600" spc="-15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Член ГЭК и руководитель ППЭ контролируют </a:t>
            </a:r>
            <a:r>
              <a:rPr lang="ru-RU" sz="16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постановку статуса </a:t>
            </a:r>
            <a:br>
              <a:rPr lang="ru-RU" sz="16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о завершении передачи ЭМ в ОРЦОКО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87541CF-F48C-4B9A-BB4A-7BDD4C2DE32A}"/>
              </a:ext>
            </a:extLst>
          </p:cNvPr>
          <p:cNvSpPr/>
          <p:nvPr/>
        </p:nvSpPr>
        <p:spPr>
          <a:xfrm>
            <a:off x="222250" y="5085234"/>
            <a:ext cx="8670925" cy="10080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Член ГЭК, руководитель ППЭ и технический специалист ожидают в штабе ППЭ  подтверждения от ОРЦОКО факта успешного получения и расшифровки переданных </a:t>
            </a:r>
            <a:r>
              <a:rPr lang="ru-RU" sz="1600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 пакетов  с  </a:t>
            </a: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электронными </a:t>
            </a:r>
            <a:r>
              <a:rPr lang="ru-RU" sz="1600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 образами  бланков  </a:t>
            </a: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и форм ППЭ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5BFC73D7-A6EE-441C-9132-B4C2AF4600BF}"/>
              </a:ext>
            </a:extLst>
          </p:cNvPr>
          <p:cNvSpPr/>
          <p:nvPr/>
        </p:nvSpPr>
        <p:spPr>
          <a:xfrm>
            <a:off x="222250" y="6165676"/>
            <a:ext cx="8670925" cy="647700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Член ГЭК совместно с руководителем ППЭ упаковывают материалы экзамена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5479241-6D87-4E52-A99A-6408827E380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802C33C8-677F-4B82-A83A-C141ABC1BC1B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515" name="Заголовок 1">
            <a:extLst>
              <a:ext uri="{FF2B5EF4-FFF2-40B4-BE49-F238E27FC236}">
                <a16:creationId xmlns=""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СЛУЧАЙ ПОВТОРНОГО СКАНИРОВАНИЯ ЭМ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ШТАБЕ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144464" y="1052737"/>
            <a:ext cx="8748016" cy="649732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случае, если по запросу ОРЦОКО необходимо повторно отсканировать бланки, отсканированные на станции организатора, руководитель ППЭ:</a:t>
            </a:r>
          </a:p>
        </p:txBody>
      </p:sp>
      <p:sp>
        <p:nvSpPr>
          <p:cNvPr id="25" name="object 4"/>
          <p:cNvSpPr>
            <a:spLocks noChangeArrowheads="1"/>
          </p:cNvSpPr>
          <p:nvPr/>
        </p:nvSpPr>
        <p:spPr bwMode="auto">
          <a:xfrm>
            <a:off x="323850" y="2503488"/>
            <a:ext cx="2668588" cy="1646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1908175" y="2116138"/>
            <a:ext cx="1655763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object 10"/>
          <p:cNvSpPr txBox="1">
            <a:spLocks noChangeArrowheads="1"/>
          </p:cNvSpPr>
          <p:nvPr/>
        </p:nvSpPr>
        <p:spPr bwMode="auto">
          <a:xfrm>
            <a:off x="3851920" y="1700808"/>
            <a:ext cx="41481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вскрывает ВДП с бланками;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передает техническому специалисту для сканирования</a:t>
            </a:r>
          </a:p>
        </p:txBody>
      </p:sp>
      <p:sp>
        <p:nvSpPr>
          <p:cNvPr id="31" name="object 10"/>
          <p:cNvSpPr txBox="1">
            <a:spLocks noChangeArrowheads="1"/>
          </p:cNvSpPr>
          <p:nvPr/>
        </p:nvSpPr>
        <p:spPr bwMode="auto">
          <a:xfrm>
            <a:off x="144463" y="4292600"/>
            <a:ext cx="42259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отсканированные повторно бланки помещаются в </a:t>
            </a:r>
            <a:r>
              <a:rPr lang="ru-RU" altLang="ru-RU" sz="18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НОВЫЙ ВДП</a:t>
            </a: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информация с ВДП, в которых бланки ЕГЭ были доставлены из аудитории </a:t>
            </a:r>
            <a:b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 штаб, переносится на новый ВДП;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 новый ВДП вкладываются отсканированные бланки, калибровочные листы со станции организатора и старый ВДП</a:t>
            </a:r>
          </a:p>
        </p:txBody>
      </p:sp>
      <p:sp>
        <p:nvSpPr>
          <p:cNvPr id="32" name="object 4"/>
          <p:cNvSpPr>
            <a:spLocks noChangeArrowheads="1"/>
          </p:cNvSpPr>
          <p:nvPr/>
        </p:nvSpPr>
        <p:spPr bwMode="auto">
          <a:xfrm>
            <a:off x="5724525" y="5013325"/>
            <a:ext cx="2668588" cy="1646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object 4"/>
          <p:cNvSpPr>
            <a:spLocks noChangeArrowheads="1"/>
          </p:cNvSpPr>
          <p:nvPr/>
        </p:nvSpPr>
        <p:spPr bwMode="auto">
          <a:xfrm rot="2765555">
            <a:off x="6306087" y="3500972"/>
            <a:ext cx="1021109" cy="1366177"/>
          </a:xfrm>
          <a:prstGeom prst="rect">
            <a:avLst/>
          </a:prstGeom>
          <a:blipFill dpi="0" rotWithShape="1">
            <a:blip r:embed="rId3"/>
            <a:srcRect/>
            <a:stretch>
              <a:fillRect r="-11245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" name="object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4412">
            <a:off x="7846047" y="3538538"/>
            <a:ext cx="9382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bject 10"/>
          <p:cNvSpPr txBox="1">
            <a:spLocks noChangeArrowheads="1"/>
          </p:cNvSpPr>
          <p:nvPr/>
        </p:nvSpPr>
        <p:spPr bwMode="auto">
          <a:xfrm>
            <a:off x="4438650" y="3068960"/>
            <a:ext cx="1428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БЛАНКИ</a:t>
            </a:r>
          </a:p>
        </p:txBody>
      </p:sp>
      <p:sp>
        <p:nvSpPr>
          <p:cNvPr id="36" name="object 10"/>
          <p:cNvSpPr txBox="1">
            <a:spLocks noChangeArrowheads="1"/>
          </p:cNvSpPr>
          <p:nvPr/>
        </p:nvSpPr>
        <p:spPr bwMode="auto">
          <a:xfrm>
            <a:off x="5951538" y="2852936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sp>
        <p:nvSpPr>
          <p:cNvPr id="37" name="object 10"/>
          <p:cNvSpPr txBox="1">
            <a:spLocks noChangeArrowheads="1"/>
          </p:cNvSpPr>
          <p:nvPr/>
        </p:nvSpPr>
        <p:spPr bwMode="auto">
          <a:xfrm>
            <a:off x="7296150" y="2924944"/>
            <a:ext cx="18478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КАЛИБРОВОЧНЫЕ ЛИСТЫ</a:t>
            </a:r>
          </a:p>
        </p:txBody>
      </p: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6272213" y="5299075"/>
            <a:ext cx="157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НОВЫЙ ВДП</a:t>
            </a:r>
            <a:endParaRPr lang="ru-RU" altLang="ru-RU" sz="1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object 10"/>
          <p:cNvSpPr txBox="1">
            <a:spLocks noChangeArrowheads="1"/>
          </p:cNvSpPr>
          <p:nvPr/>
        </p:nvSpPr>
        <p:spPr bwMode="auto">
          <a:xfrm>
            <a:off x="-180528" y="2060848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=""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07704" y="2380710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Рисунок 94">
            <a:extLst>
              <a:ext uri="{FF2B5EF4-FFF2-40B4-BE49-F238E27FC236}">
                <a16:creationId xmlns=""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17491" y="2531936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95">
            <a:extLst>
              <a:ext uri="{FF2B5EF4-FFF2-40B4-BE49-F238E27FC236}">
                <a16:creationId xmlns=""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4190" y="2711058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96">
            <a:extLst>
              <a:ext uri="{FF2B5EF4-FFF2-40B4-BE49-F238E27FC236}">
                <a16:creationId xmlns=""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1847503">
            <a:off x="3663314" y="2789795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0" name="Рисунок 66">
            <a:extLst>
              <a:ext uri="{FF2B5EF4-FFF2-40B4-BE49-F238E27FC236}">
                <a16:creationId xmlns=""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8360" y="2854597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63">
            <a:extLst>
              <a:ext uri="{FF2B5EF4-FFF2-40B4-BE49-F238E27FC236}">
                <a16:creationId xmlns=""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76085" y="3070621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=""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839281" y="3460273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Рисунок 94">
            <a:extLst>
              <a:ext uri="{FF2B5EF4-FFF2-40B4-BE49-F238E27FC236}">
                <a16:creationId xmlns=""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849068" y="3611499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95">
            <a:extLst>
              <a:ext uri="{FF2B5EF4-FFF2-40B4-BE49-F238E27FC236}">
                <a16:creationId xmlns=""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895767" y="3790621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96">
            <a:extLst>
              <a:ext uri="{FF2B5EF4-FFF2-40B4-BE49-F238E27FC236}">
                <a16:creationId xmlns=""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1847503">
            <a:off x="5094891" y="3869358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9" name="Рисунок 66">
            <a:extLst>
              <a:ext uri="{FF2B5EF4-FFF2-40B4-BE49-F238E27FC236}">
                <a16:creationId xmlns=""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899937" y="3934160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63">
            <a:extLst>
              <a:ext uri="{FF2B5EF4-FFF2-40B4-BE49-F238E27FC236}">
                <a16:creationId xmlns=""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907662" y="4150184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=""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ЗАВЕРШЕНИЕ ЭКЗАМЕНА.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ЧЛЕН ГЭК: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="" xmlns:a16="http://schemas.microsoft.com/office/drawing/2014/main" id="{01EA7E61-2BAE-4FB1-84F2-58B51477C28D}"/>
              </a:ext>
            </a:extLst>
          </p:cNvPr>
          <p:cNvSpPr txBox="1"/>
          <p:nvPr/>
        </p:nvSpPr>
        <p:spPr>
          <a:xfrm>
            <a:off x="144463" y="1196975"/>
            <a:ext cx="8891587" cy="5046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Подписывает протокол печати ЭМ в каждой аудитории ППЭ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(форма</a:t>
            </a:r>
            <a:r>
              <a:rPr lang="ru-RU" sz="16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 </a:t>
            </a:r>
            <a:br>
              <a:rPr lang="ru-RU" sz="16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ППЭ-23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«Протокол печати полных комплектов ЭМ в аудитории ППЭ»);</a:t>
            </a:r>
          </a:p>
        </p:txBody>
      </p:sp>
      <p:sp>
        <p:nvSpPr>
          <p:cNvPr id="64522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916113"/>
            <a:ext cx="8891587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Подписывает протоколы печати ЭМ на резервных и неиспользованных  станциях организатора (форма ППЭ-23-01);</a:t>
            </a:r>
          </a:p>
        </p:txBody>
      </p:sp>
      <p:sp>
        <p:nvSpPr>
          <p:cNvPr id="64523" name="object 10">
            <a:extLst>
              <a:ext uri="{FF2B5EF4-FFF2-40B4-BE49-F238E27FC236}">
                <a16:creationId xmlns="" xmlns:a16="http://schemas.microsoft.com/office/drawing/2014/main" id="{89F973C4-2FCC-4BE8-829A-D71917C2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565400"/>
            <a:ext cx="8891587" cy="7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Контролирует передачу техническими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специалистами журналов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печати 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статуса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 завершении экзамена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 в систему мониторинга готовности ППЭ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помощью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Личного кабинета ППЭ;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524" name="object 10">
            <a:extLst>
              <a:ext uri="{FF2B5EF4-FFF2-40B4-BE49-F238E27FC236}">
                <a16:creationId xmlns="" xmlns:a16="http://schemas.microsoft.com/office/drawing/2014/main" id="{D72E41EC-EAFB-4930-B56D-56A331E7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500438"/>
            <a:ext cx="8891587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Контролирует перемещение неиспользованных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ДБО № 2 в сейф: они должны быть использованы 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следующем экзамене (кроме экзамена по китайскому языку)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A7E54AD4-9706-4957-9430-19AD8BF0FC3B}"/>
              </a:ext>
            </a:extLst>
          </p:cNvPr>
          <p:cNvSpPr/>
          <p:nvPr/>
        </p:nvSpPr>
        <p:spPr>
          <a:xfrm>
            <a:off x="179388" y="4221164"/>
            <a:ext cx="3096468" cy="1728786"/>
          </a:xfrm>
          <a:prstGeom prst="roundRect">
            <a:avLst>
              <a:gd name="adj" fmla="val 57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Член ГЭК в присутствии руководителя ППЭ пересчитывает все ВДП </a:t>
            </a:r>
            <a:b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 комплектами бланков</a:t>
            </a:r>
            <a:b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формы ППЭ</a:t>
            </a:r>
          </a:p>
        </p:txBody>
      </p:sp>
      <p:sp>
        <p:nvSpPr>
          <p:cNvPr id="64526" name="object 3">
            <a:extLst>
              <a:ext uri="{FF2B5EF4-FFF2-40B4-BE49-F238E27FC236}">
                <a16:creationId xmlns=""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73" y="4243735"/>
            <a:ext cx="1189534" cy="163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4527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="" xmlns:a16="http://schemas.microsoft.com/office/drawing/2014/main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090988"/>
            <a:ext cx="18684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4599708" y="4221163"/>
            <a:ext cx="2492572" cy="1728787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сейф-пакет,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описью возвратного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сейф-пакета, вкладываются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ТОЛЬКО ВДП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комплектами бланков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одного дня экзамена 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529" name="object 10">
            <a:extLst>
              <a:ext uri="{FF2B5EF4-FFF2-40B4-BE49-F238E27FC236}">
                <a16:creationId xmlns="" xmlns:a16="http://schemas.microsoft.com/office/drawing/2014/main" id="{F9D00811-B56B-4A5F-9868-F2508200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4" y="6102350"/>
            <a:ext cx="6838950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Формы </a:t>
            </a: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учебным предметам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вкладываются в файл, 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которым проводился ЕГЭ в ППЭ, на каждую дату экзамена</a:t>
            </a:r>
          </a:p>
        </p:txBody>
      </p:sp>
      <p:pic>
        <p:nvPicPr>
          <p:cNvPr id="64530" name="Picture 20">
            <a:extLst>
              <a:ext uri="{FF2B5EF4-FFF2-40B4-BE49-F238E27FC236}">
                <a16:creationId xmlns="" xmlns:a16="http://schemas.microsoft.com/office/drawing/2014/main" id="{97E9E7DD-301E-4388-A9F1-2C3FBD57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91075"/>
            <a:ext cx="15017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g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539" name="Заголовок 1">
            <a:extLst>
              <a:ext uri="{FF2B5EF4-FFF2-40B4-BE49-F238E27FC236}">
                <a16:creationId xmlns="" xmlns:a16="http://schemas.microsoft.com/office/drawing/2014/main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ПЕРЕЧЕНЬ ФОРМ ДЛЯ ПЕРЕДАЧИ В ОРЦОКО</a:t>
            </a: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="" xmlns:a16="http://schemas.microsoft.com/office/drawing/2014/main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980728"/>
            <a:ext cx="8891587" cy="561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ППЭ-02 «Апелляция о нарушении установленного порядка проведения ГИА» и ППЭ-03 «Протокол рассмотрения апелляции о нарушении установленного порядка проведения ГИА» </a:t>
            </a:r>
            <a:r>
              <a:rPr lang="ru-RU" altLang="ru-RU" sz="1400" b="1" i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(при наличии)</a:t>
            </a:r>
            <a:r>
              <a:rPr lang="ru-RU" alt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ППЭ-05-02 «Протокол проведения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ППЭ-10 «Отчет члена(</a:t>
            </a:r>
            <a:r>
              <a:rPr lang="ru-RU" altLang="ru-RU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ов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) ГЭК о проведении экзамена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ППЭ-12-02 «Ведомость коррекции персональных данных участников экзамена в аудитории». </a:t>
            </a:r>
            <a:b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При наличии данной формы необходимо приложить копию подтверждающих документов </a:t>
            </a:r>
            <a:b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b="1" i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ППЭ-12-04 МАШ «Ведомость учета времени отсутствия участников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ППЭ-13-01 «Протокол проведения ЕГЭ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 13-02 МАШ  «Сводная ведомость учёта участников экзамена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ППЭ-15 «Протокол проведения процедуры сканирования бланков ГИА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ППЭ-15-01 «Протокол использования станции сканирования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ППЭ-18 МАШ «Акт общественного наблюдения за проведением экзамена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ППЭ-19 «Контроль изменения состава работников в день экзамена». </a:t>
            </a:r>
            <a:r>
              <a:rPr lang="ru-RU" altLang="ru-RU" sz="1400" b="1" i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При наличии данной формы её необходимо складывать вместе с формой ППЭ 07</a:t>
            </a:r>
            <a:r>
              <a:rPr lang="ru-RU" alt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ППЭ-21 «Акт об удалении участника» </a:t>
            </a:r>
            <a:r>
              <a:rPr lang="ru-RU" altLang="ru-RU" sz="1400" b="1" i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400" b="1" i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ППЭ-23 «Протокол печати полных комплектов ЭМ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ППЭ-23-01 «Протокол использования станции печати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Журнал медицинского работника</a:t>
            </a:r>
            <a:endParaRPr lang="ru-RU" altLang="ru-RU" sz="14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44CEB099-2AAD-4AB4-8C6E-7ED3398765A2}"/>
              </a:ext>
            </a:extLst>
          </p:cNvPr>
          <p:cNvSpPr/>
          <p:nvPr/>
        </p:nvSpPr>
        <p:spPr>
          <a:xfrm flipH="1">
            <a:off x="179511" y="-12032"/>
            <a:ext cx="8856983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Средства обучения и воспитания для выполнения заданий КИМ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E287EC7-4C32-4292-A7A4-114EA84AD91D}"/>
              </a:ext>
            </a:extLst>
          </p:cNvPr>
          <p:cNvSpPr/>
          <p:nvPr/>
        </p:nvSpPr>
        <p:spPr>
          <a:xfrm flipH="1">
            <a:off x="-36512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915" name="Прямоугольник 2">
            <a:extLst>
              <a:ext uri="{FF2B5EF4-FFF2-40B4-BE49-F238E27FC236}">
                <a16:creationId xmlns:a16="http://schemas.microsoft.com/office/drawing/2014/main" xmlns="" id="{21119A08-1938-44D3-933C-FBC2523C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9" y="116632"/>
            <a:ext cx="8424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gridunova\Downloads\Обучение работников\Разрешенные средства на экзамена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6" y="854241"/>
            <a:ext cx="7992888" cy="59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xmlns="" id="{D444907C-4E35-45FD-B763-CABCE5B5EA65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011" name="Заголовок 1">
            <a:extLst>
              <a:ext uri="{FF2B5EF4-FFF2-40B4-BE49-F238E27FC236}">
                <a16:creationId xmlns:a16="http://schemas.microsoft.com/office/drawing/2014/main" xmlns="" id="{617F8552-C8F6-4C15-B9D9-5A028596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488" y="132769"/>
            <a:ext cx="4960737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ПРОВЕРКА ГОТОВНОСТИ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ППЭ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(до 8 мая 2024 года)</a:t>
            </a:r>
          </a:p>
        </p:txBody>
      </p:sp>
      <p:sp>
        <p:nvSpPr>
          <p:cNvPr id="4301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B2765B9-7817-4A06-9BC4-54E1336C1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EBF4427-DC15-4A46-A362-85D686B58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418D5E9-180B-41D6-9EDB-AE8DD592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672AE2F1-77F9-4A1B-94AE-A4B1C8850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3DA91177-11A3-4A19-83EE-7B4705A1E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4F59335-F4DC-4FC1-9456-DF0CCD298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138F38CB-44AD-4D38-95C7-BDBD130BE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7A8D30C6-3367-4822-BA15-714C27C339C8}"/>
              </a:ext>
            </a:extLst>
          </p:cNvPr>
          <p:cNvSpPr/>
          <p:nvPr/>
        </p:nvSpPr>
        <p:spPr>
          <a:xfrm>
            <a:off x="1660525" y="4522788"/>
            <a:ext cx="1765300" cy="2093912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0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6395A16C-FE7A-45F5-B535-3FBA0A557629}"/>
              </a:ext>
            </a:extLst>
          </p:cNvPr>
          <p:cNvSpPr/>
          <p:nvPr/>
        </p:nvSpPr>
        <p:spPr>
          <a:xfrm>
            <a:off x="1660525" y="4558013"/>
            <a:ext cx="1825625" cy="729647"/>
          </a:xfrm>
          <a:prstGeom prst="rect">
            <a:avLst/>
          </a:prstGeom>
        </p:spPr>
        <p:txBody>
          <a:bodyPr lIns="52029" tIns="26015" rIns="52029" bIns="26015">
            <a:spAutoFit/>
          </a:bodyPr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для сопровождающих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участников ГИА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CCA971F8-1678-4163-B57D-7F206DBACB33}"/>
              </a:ext>
            </a:extLst>
          </p:cNvPr>
          <p:cNvSpPr/>
          <p:nvPr/>
        </p:nvSpPr>
        <p:spPr bwMode="auto">
          <a:xfrm>
            <a:off x="3876675" y="1390650"/>
            <a:ext cx="1704975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44" name="Рисунок 56">
            <a:extLst>
              <a:ext uri="{FF2B5EF4-FFF2-40B4-BE49-F238E27FC236}">
                <a16:creationId xmlns:a16="http://schemas.microsoft.com/office/drawing/2014/main" xmlns="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4058739" y="1916831"/>
            <a:ext cx="1521373" cy="1886889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0F6E4F8-038F-4CE7-BE15-B4FD464DC17A}"/>
              </a:ext>
            </a:extLst>
          </p:cNvPr>
          <p:cNvSpPr/>
          <p:nvPr/>
        </p:nvSpPr>
        <p:spPr bwMode="auto">
          <a:xfrm>
            <a:off x="5710500" y="1390650"/>
            <a:ext cx="1581150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Штаб ППЭ </a:t>
            </a: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46" name="Рисунок 58">
            <a:extLst>
              <a:ext uri="{FF2B5EF4-FFF2-40B4-BE49-F238E27FC236}">
                <a16:creationId xmlns:a16="http://schemas.microsoft.com/office/drawing/2014/main" xmlns="" id="{57FE1815-B669-49AF-90BD-71E8B2B7F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54" y="1571429"/>
            <a:ext cx="1304890" cy="118268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7BCC6947-EE0C-4EB7-AACE-6867A5951B38}"/>
              </a:ext>
            </a:extLst>
          </p:cNvPr>
          <p:cNvSpPr/>
          <p:nvPr/>
        </p:nvSpPr>
        <p:spPr>
          <a:xfrm>
            <a:off x="4058739" y="4507494"/>
            <a:ext cx="1582737" cy="2093912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Помещения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для медицинского 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работника </a:t>
            </a:r>
          </a:p>
        </p:txBody>
      </p:sp>
      <p:pic>
        <p:nvPicPr>
          <p:cNvPr id="43023" name="Рисунок 60">
            <a:extLst>
              <a:ext uri="{FF2B5EF4-FFF2-40B4-BE49-F238E27FC236}">
                <a16:creationId xmlns:a16="http://schemas.microsoft.com/office/drawing/2014/main" xmlns="" id="{E8409ABF-1819-4F62-920B-60201E2DB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83" y="4613664"/>
            <a:ext cx="88423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2F1311BA-D9E5-43CE-AC4C-C0142CBB7AE6}"/>
              </a:ext>
            </a:extLst>
          </p:cNvPr>
          <p:cNvSpPr/>
          <p:nvPr/>
        </p:nvSpPr>
        <p:spPr>
          <a:xfrm>
            <a:off x="7415013" y="1390650"/>
            <a:ext cx="1573212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Аудитории для участников ГИА,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 том числе для участников с ОВЗ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25" name="Рисунок 62">
            <a:extLst>
              <a:ext uri="{FF2B5EF4-FFF2-40B4-BE49-F238E27FC236}">
                <a16:creationId xmlns:a16="http://schemas.microsoft.com/office/drawing/2014/main" xmlns="" id="{7DBBC51F-B91C-4415-8703-2BC6CD305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6"/>
          <a:stretch>
            <a:fillRect/>
          </a:stretch>
        </p:blipFill>
        <p:spPr bwMode="auto">
          <a:xfrm>
            <a:off x="7603925" y="1485900"/>
            <a:ext cx="12557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Рисунок 63">
            <a:extLst>
              <a:ext uri="{FF2B5EF4-FFF2-40B4-BE49-F238E27FC236}">
                <a16:creationId xmlns:a16="http://schemas.microsoft.com/office/drawing/2014/main" xmlns="" id="{2B9BAC84-733C-4056-A5D0-0486989E0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7"/>
          <a:stretch>
            <a:fillRect/>
          </a:stretch>
        </p:blipFill>
        <p:spPr bwMode="auto">
          <a:xfrm>
            <a:off x="7559475" y="3287713"/>
            <a:ext cx="128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40CC264-2FAD-47E3-8400-0A2C68CC6548}"/>
              </a:ext>
            </a:extLst>
          </p:cNvPr>
          <p:cNvSpPr/>
          <p:nvPr/>
        </p:nvSpPr>
        <p:spPr>
          <a:xfrm>
            <a:off x="326281" y="1377074"/>
            <a:ext cx="3321794" cy="2907589"/>
          </a:xfrm>
          <a:prstGeom prst="rect">
            <a:avLst/>
          </a:prstGeom>
          <a:solidFill>
            <a:schemeClr val="bg1">
              <a:alpha val="86000"/>
            </a:schemeClr>
          </a:solidFill>
          <a:ln w="793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EB4F94A-FC37-4080-8666-7D8507B835BD}"/>
              </a:ext>
            </a:extLst>
          </p:cNvPr>
          <p:cNvSpPr/>
          <p:nvPr/>
        </p:nvSpPr>
        <p:spPr>
          <a:xfrm>
            <a:off x="503238" y="3500438"/>
            <a:ext cx="2994025" cy="606536"/>
          </a:xfrm>
          <a:prstGeom prst="rect">
            <a:avLst/>
          </a:prstGeom>
        </p:spPr>
        <p:txBody>
          <a:bodyPr lIns="52029" tIns="26015" rIns="52029" bIns="26015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Специально выделенное место</a:t>
            </a:r>
          </a:p>
          <a:p>
            <a:pPr algn="ctr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 для личных вещей участников экзамена и работников ППЭ</a:t>
            </a:r>
          </a:p>
        </p:txBody>
      </p:sp>
      <p:pic>
        <p:nvPicPr>
          <p:cNvPr id="43031" name="Picture 2" descr="https://murmansk.komodus.ru/upload/iblock/5c1/5c1c494b2bb070ddaa7e024b9386b89e.jpg">
            <a:extLst>
              <a:ext uri="{FF2B5EF4-FFF2-40B4-BE49-F238E27FC236}">
                <a16:creationId xmlns:a16="http://schemas.microsoft.com/office/drawing/2014/main" xmlns="" id="{11F079E5-9275-4047-9EEA-99F8B041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35113"/>
            <a:ext cx="885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2" name="Picture 4" descr="http://vetupr.org.ru/Content/img/555_.jpg">
            <a:extLst>
              <a:ext uri="{FF2B5EF4-FFF2-40B4-BE49-F238E27FC236}">
                <a16:creationId xmlns:a16="http://schemas.microsoft.com/office/drawing/2014/main" xmlns="" id="{41EB3372-CFAD-47B0-97DD-2F961379C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>
            <a:fillRect/>
          </a:stretch>
        </p:blipFill>
        <p:spPr bwMode="auto">
          <a:xfrm>
            <a:off x="1772444" y="5397834"/>
            <a:ext cx="15414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E47B7794-69BD-43DF-95FB-F4DA1DC00C4B}"/>
              </a:ext>
            </a:extLst>
          </p:cNvPr>
          <p:cNvSpPr/>
          <p:nvPr/>
        </p:nvSpPr>
        <p:spPr>
          <a:xfrm>
            <a:off x="3516313" y="2996952"/>
            <a:ext cx="511175" cy="1925885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</a:t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Х</a:t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</a:t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</a:t>
            </a:r>
          </a:p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</a:t>
            </a:r>
          </a:p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</a:t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</a:t>
            </a: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Э</a:t>
            </a:r>
          </a:p>
        </p:txBody>
      </p:sp>
      <p:pic>
        <p:nvPicPr>
          <p:cNvPr id="43036" name="Picture 4" descr="https://im0-tub-ru.yandex.net/i?id=aaf2b82344e1f525e576aeeec359328b-l&amp;n=13">
            <a:extLst>
              <a:ext uri="{FF2B5EF4-FFF2-40B4-BE49-F238E27FC236}">
                <a16:creationId xmlns:a16="http://schemas.microsoft.com/office/drawing/2014/main" xmlns="" id="{90E57D95-2DF8-4B5E-85EC-76B3294C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33550"/>
            <a:ext cx="19113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FBFBE950-F2FC-47BB-8684-B849C6B856FE}"/>
              </a:ext>
            </a:extLst>
          </p:cNvPr>
          <p:cNvSpPr/>
          <p:nvPr/>
        </p:nvSpPr>
        <p:spPr>
          <a:xfrm>
            <a:off x="5806837" y="4502832"/>
            <a:ext cx="1582737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Рабочие места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для организаторов вне аудитории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3041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7" y="460405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588B57D-51F7-4AE8-9598-031C392F84B9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xmlns="" id="{B9E42DA5-A696-44ED-A829-2E60DE848ECF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7488" y="141277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Пункт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pic>
        <p:nvPicPr>
          <p:cNvPr id="43043" name="Рисунок 55">
            <a:extLst>
              <a:ext uri="{FF2B5EF4-FFF2-40B4-BE49-F238E27FC236}">
                <a16:creationId xmlns:a16="http://schemas.microsoft.com/office/drawing/2014/main" xmlns="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98" y="3484285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endCxn id="73" idx="0"/>
          </p:cNvCxnSpPr>
          <p:nvPr/>
        </p:nvCxnSpPr>
        <p:spPr>
          <a:xfrm>
            <a:off x="3771900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779911" y="4904482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463" y="116632"/>
            <a:ext cx="350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Приказ Департамента образования Орловской области 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от 10 апреля 2024 года № 579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BFBE950-F2FC-47BB-8684-B849C6B856FE}"/>
              </a:ext>
            </a:extLst>
          </p:cNvPr>
          <p:cNvSpPr/>
          <p:nvPr/>
        </p:nvSpPr>
        <p:spPr>
          <a:xfrm>
            <a:off x="27997" y="4522787"/>
            <a:ext cx="1477021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СМИ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7997" y="4522788"/>
            <a:ext cx="1521827" cy="20829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-36512" y="4558013"/>
            <a:ext cx="1550987" cy="20477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FBFBE950-F2FC-47BB-8684-B849C6B856FE}"/>
              </a:ext>
            </a:extLst>
          </p:cNvPr>
          <p:cNvSpPr/>
          <p:nvPr/>
        </p:nvSpPr>
        <p:spPr>
          <a:xfrm>
            <a:off x="7524507" y="4511873"/>
            <a:ext cx="1477021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ОБЩЕСТВЕННЫХ НАБЛЮДАТЕЛЕЙ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29" y="4495761"/>
            <a:ext cx="16033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7502103" y="4530917"/>
            <a:ext cx="1521827" cy="20829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116632"/>
            <a:ext cx="8964612" cy="576064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Штаб ППЭ</a:t>
            </a:r>
            <a:endParaRPr lang="ru-RU" alt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gridunova\Downloads\Обучение работников\Подготовка штаба ПП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2" y="692696"/>
            <a:ext cx="867985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9" y="5661248"/>
            <a:ext cx="8523624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lang="ru-RU" altLang="ru-RU" sz="1600" b="1" u="sng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ИСПОЛЬЗОВАНИЕ МОБИЛЬНОГО ТЕЛЕФОНА В ШТАБЕ: </a:t>
            </a:r>
          </a:p>
          <a:p>
            <a:pPr lvl="0"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Руководитель ОО, руководитель ППЭ, члены ГЭК, полиция, СМИ, общественные наблюдатели, должностные лица </a:t>
            </a:r>
            <a:r>
              <a:rPr lang="ru-RU" altLang="ru-RU" sz="1600" dirty="0" err="1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Рособрнадзора</a:t>
            </a:r>
            <a:r>
              <a:rPr lang="ru-RU" altLang="ru-RU" sz="16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 и Департамента,</a:t>
            </a:r>
          </a:p>
          <a:p>
            <a:pPr lvl="0" algn="ctr">
              <a:spcBef>
                <a:spcPts val="100"/>
              </a:spcBef>
              <a:defRPr/>
            </a:pPr>
            <a:r>
              <a:rPr lang="ru-RU" altLang="ru-RU" sz="1600" b="1" u="sng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технические специалисты</a:t>
            </a:r>
            <a:endParaRPr lang="ru-RU" altLang="ru-RU" sz="1600" b="1" u="sng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1111" y="89694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ПРОВЕРКА ГОТОВНОСТИ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АУДИТОРИЙ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:a16="http://schemas.microsoft.com/office/drawing/2014/main" xmlns="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92051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6" name="object 6">
            <a:extLst>
              <a:ext uri="{FF2B5EF4-FFF2-40B4-BE49-F238E27FC236}">
                <a16:creationId xmlns:a16="http://schemas.microsoft.com/office/drawing/2014/main" xmlns="" id="{FBF25A71-3FC0-4D4C-B4E8-9BFA5C51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275263"/>
            <a:ext cx="1003300" cy="1106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:a16="http://schemas.microsoft.com/office/drawing/2014/main" xmlns="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676525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:a16="http://schemas.microsoft.com/office/drawing/2014/main" xmlns="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54288"/>
            <a:ext cx="2686050" cy="1135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:a16="http://schemas.microsoft.com/office/drawing/2014/main" xmlns="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5554"/>
            <a:ext cx="2686050" cy="1128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:a16="http://schemas.microsoft.com/office/drawing/2014/main" xmlns="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804863" y="2592388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051" name="object 14">
            <a:extLst>
              <a:ext uri="{FF2B5EF4-FFF2-40B4-BE49-F238E27FC236}">
                <a16:creationId xmlns:a16="http://schemas.microsoft.com/office/drawing/2014/main" xmlns="" id="{CB7D3172-74ED-4266-8A8A-4E03F3E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914525"/>
            <a:ext cx="100965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object 15">
            <a:extLst>
              <a:ext uri="{FF2B5EF4-FFF2-40B4-BE49-F238E27FC236}">
                <a16:creationId xmlns:a16="http://schemas.microsoft.com/office/drawing/2014/main" xmlns="" id="{7574E10F-8E8E-4406-8189-2752964E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24413"/>
            <a:ext cx="742950" cy="741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3" name="object 16">
            <a:extLst>
              <a:ext uri="{FF2B5EF4-FFF2-40B4-BE49-F238E27FC236}">
                <a16:creationId xmlns:a16="http://schemas.microsoft.com/office/drawing/2014/main" xmlns="" id="{75830101-5119-4593-B117-EA6D5C42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618038"/>
            <a:ext cx="1309688" cy="13319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object 17">
            <a:extLst>
              <a:ext uri="{FF2B5EF4-FFF2-40B4-BE49-F238E27FC236}">
                <a16:creationId xmlns:a16="http://schemas.microsoft.com/office/drawing/2014/main" xmlns="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749800"/>
            <a:ext cx="1935163" cy="9826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5" name="object 19">
            <a:extLst>
              <a:ext uri="{FF2B5EF4-FFF2-40B4-BE49-F238E27FC236}">
                <a16:creationId xmlns:a16="http://schemas.microsoft.com/office/drawing/2014/main" xmlns="" id="{A9CFDDD7-762E-4909-B863-859BA7FC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4672013"/>
            <a:ext cx="762000" cy="6381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6" name="object 24">
            <a:extLst>
              <a:ext uri="{FF2B5EF4-FFF2-40B4-BE49-F238E27FC236}">
                <a16:creationId xmlns:a16="http://schemas.microsoft.com/office/drawing/2014/main" xmlns="" id="{BFD29BC9-3DFC-4EBB-A433-65FEBE2B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16766"/>
            <a:ext cx="1403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0" indent="-146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поле зрения  участников  экзамена</a:t>
            </a: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8" name="object 28">
            <a:extLst>
              <a:ext uri="{FF2B5EF4-FFF2-40B4-BE49-F238E27FC236}">
                <a16:creationId xmlns:a16="http://schemas.microsoft.com/office/drawing/2014/main" xmlns="" id="{E2E0A0CD-BCA2-431E-9942-588552EB2740}"/>
              </a:ext>
            </a:extLst>
          </p:cNvPr>
          <p:cNvSpPr>
            <a:spLocks/>
          </p:cNvSpPr>
          <p:nvPr/>
        </p:nvSpPr>
        <p:spPr bwMode="auto">
          <a:xfrm>
            <a:off x="5189538" y="3414713"/>
            <a:ext cx="3270250" cy="1382712"/>
          </a:xfrm>
          <a:custGeom>
            <a:avLst/>
            <a:gdLst>
              <a:gd name="T0" fmla="*/ 119627 w 3638550"/>
              <a:gd name="T1" fmla="*/ 0 h 1492250"/>
              <a:gd name="T2" fmla="*/ 119627 w 3638550"/>
              <a:gd name="T3" fmla="*/ 100943 h 1492250"/>
              <a:gd name="T4" fmla="*/ 59814 w 3638550"/>
              <a:gd name="T5" fmla="*/ 130125 h 1492250"/>
              <a:gd name="T6" fmla="*/ 0 w 3638550"/>
              <a:gd name="T7" fmla="*/ 100943 h 1492250"/>
              <a:gd name="T8" fmla="*/ 0 w 3638550"/>
              <a:gd name="T9" fmla="*/ 0 h 1492250"/>
              <a:gd name="T10" fmla="*/ 119627 w 3638550"/>
              <a:gd name="T11" fmla="*/ 0 h 149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8550" h="1492250">
                <a:moveTo>
                  <a:pt x="3638550" y="0"/>
                </a:moveTo>
                <a:lnTo>
                  <a:pt x="3638550" y="1157224"/>
                </a:lnTo>
                <a:lnTo>
                  <a:pt x="1819275" y="1491742"/>
                </a:lnTo>
                <a:lnTo>
                  <a:pt x="0" y="1157224"/>
                </a:lnTo>
                <a:lnTo>
                  <a:pt x="0" y="0"/>
                </a:lnTo>
                <a:lnTo>
                  <a:pt x="3638550" y="0"/>
                </a:lnTo>
                <a:close/>
              </a:path>
            </a:pathLst>
          </a:custGeom>
          <a:solidFill>
            <a:srgbClr val="40C9C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059" name="object 29">
            <a:extLst>
              <a:ext uri="{FF2B5EF4-FFF2-40B4-BE49-F238E27FC236}">
                <a16:creationId xmlns:a16="http://schemas.microsoft.com/office/drawing/2014/main" xmlns="" id="{06E06E5A-B481-436A-8F37-98AC2A37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509004"/>
            <a:ext cx="2984500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СТАНЦИЯ 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для осуществления  печати ЭМ </a:t>
            </a:r>
            <a:br>
              <a:rPr lang="ru-RU" altLang="ru-RU" sz="12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2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и их сканирования находится в зоне  видимости камер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видеонаблюдения</a:t>
            </a:r>
          </a:p>
        </p:txBody>
      </p:sp>
      <p:sp>
        <p:nvSpPr>
          <p:cNvPr id="44060" name="object 30">
            <a:extLst>
              <a:ext uri="{FF2B5EF4-FFF2-40B4-BE49-F238E27FC236}">
                <a16:creationId xmlns:a16="http://schemas.microsoft.com/office/drawing/2014/main" xmlns="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2578100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:a16="http://schemas.microsoft.com/office/drawing/2014/main" xmlns="" id="{F9BD9AC4-EA67-4F24-8D7A-618EDD9E639E}"/>
              </a:ext>
            </a:extLst>
          </p:cNvPr>
          <p:cNvSpPr/>
          <p:nvPr/>
        </p:nvSpPr>
        <p:spPr>
          <a:xfrm rot="16200000">
            <a:off x="7946232" y="2366169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1" name="object 33">
            <a:extLst>
              <a:ext uri="{FF2B5EF4-FFF2-40B4-BE49-F238E27FC236}">
                <a16:creationId xmlns:a16="http://schemas.microsoft.com/office/drawing/2014/main" xmlns="" id="{B6671835-A162-4245-BED9-67007EA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636838"/>
            <a:ext cx="985838" cy="7953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:a16="http://schemas.microsoft.com/office/drawing/2014/main" xmlns="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2497927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Доска  или  стенд</a:t>
            </a:r>
          </a:p>
        </p:txBody>
      </p:sp>
      <p:sp>
        <p:nvSpPr>
          <p:cNvPr id="44063" name="object 40">
            <a:extLst>
              <a:ext uri="{FF2B5EF4-FFF2-40B4-BE49-F238E27FC236}">
                <a16:creationId xmlns:a16="http://schemas.microsoft.com/office/drawing/2014/main" xmlns="" id="{96240391-2F32-42CF-B46C-CE42C57A9EA2}"/>
              </a:ext>
            </a:extLst>
          </p:cNvPr>
          <p:cNvSpPr>
            <a:spLocks/>
          </p:cNvSpPr>
          <p:nvPr/>
        </p:nvSpPr>
        <p:spPr bwMode="auto">
          <a:xfrm>
            <a:off x="3856038" y="5805488"/>
            <a:ext cx="3073400" cy="803275"/>
          </a:xfrm>
          <a:custGeom>
            <a:avLst/>
            <a:gdLst>
              <a:gd name="T0" fmla="*/ 0 w 3074670"/>
              <a:gd name="T1" fmla="*/ 7912729 h 746125"/>
              <a:gd name="T2" fmla="*/ 0 w 3074670"/>
              <a:gd name="T3" fmla="*/ 1774490 h 746125"/>
              <a:gd name="T4" fmla="*/ 1515015 w 3074670"/>
              <a:gd name="T5" fmla="*/ 0 h 746125"/>
              <a:gd name="T6" fmla="*/ 3030029 w 3074670"/>
              <a:gd name="T7" fmla="*/ 1774490 h 746125"/>
              <a:gd name="T8" fmla="*/ 3030029 w 3074670"/>
              <a:gd name="T9" fmla="*/ 7912729 h 746125"/>
              <a:gd name="T10" fmla="*/ 0 w 3074670"/>
              <a:gd name="T11" fmla="*/ 7912729 h 746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4670" h="746125">
                <a:moveTo>
                  <a:pt x="0" y="745832"/>
                </a:moveTo>
                <a:lnTo>
                  <a:pt x="0" y="167259"/>
                </a:lnTo>
                <a:lnTo>
                  <a:pt x="1537081" y="0"/>
                </a:lnTo>
                <a:lnTo>
                  <a:pt x="3074162" y="167259"/>
                </a:lnTo>
                <a:lnTo>
                  <a:pt x="3074162" y="745832"/>
                </a:lnTo>
                <a:lnTo>
                  <a:pt x="0" y="745832"/>
                </a:lnTo>
                <a:close/>
              </a:path>
            </a:pathLst>
          </a:custGeom>
          <a:solidFill>
            <a:srgbClr val="20C0C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064" name="object 41">
            <a:extLst>
              <a:ext uri="{FF2B5EF4-FFF2-40B4-BE49-F238E27FC236}">
                <a16:creationId xmlns:a16="http://schemas.microsoft.com/office/drawing/2014/main" xmlns="" id="{0D87C8A5-3E5D-4036-B322-68B0FFD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971216"/>
            <a:ext cx="2935287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СТОЛ ДЛЯ РАСКЛАДКИ ЭМ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находится в зоне видимости камер видеонаблюдения</a:t>
            </a:r>
          </a:p>
        </p:txBody>
      </p:sp>
      <p:sp>
        <p:nvSpPr>
          <p:cNvPr id="2" name="Блок-схема: ссылка на другую страницу 1">
            <a:extLst>
              <a:ext uri="{FF2B5EF4-FFF2-40B4-BE49-F238E27FC236}">
                <a16:creationId xmlns:a16="http://schemas.microsoft.com/office/drawing/2014/main" xmlns="" id="{99328FC0-7EB2-4AF6-8C69-91762BD556D3}"/>
              </a:ext>
            </a:extLst>
          </p:cNvPr>
          <p:cNvSpPr/>
          <p:nvPr/>
        </p:nvSpPr>
        <p:spPr>
          <a:xfrm rot="16200000">
            <a:off x="5053807" y="1654969"/>
            <a:ext cx="820737" cy="1571625"/>
          </a:xfrm>
          <a:prstGeom prst="flowChartOffpage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7" name="object 12">
            <a:extLst>
              <a:ext uri="{FF2B5EF4-FFF2-40B4-BE49-F238E27FC236}">
                <a16:creationId xmlns:a16="http://schemas.microsoft.com/office/drawing/2014/main" xmlns="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696912" cy="835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:a16="http://schemas.microsoft.com/office/drawing/2014/main" xmlns="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28775"/>
            <a:ext cx="909637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:a16="http://schemas.microsoft.com/office/drawing/2014/main" xmlns="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:a16="http://schemas.microsoft.com/office/drawing/2014/main" xmlns="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F40CFCB-4552-43EC-BBD2-14421E0AC8D5}"/>
              </a:ext>
            </a:extLst>
          </p:cNvPr>
          <p:cNvCxnSpPr/>
          <p:nvPr/>
        </p:nvCxnSpPr>
        <p:spPr>
          <a:xfrm>
            <a:off x="6689725" y="5237163"/>
            <a:ext cx="347663" cy="79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4A9122D0-896E-4F41-9106-70CFD7368AB5}"/>
              </a:ext>
            </a:extLst>
          </p:cNvPr>
          <p:cNvCxnSpPr/>
          <p:nvPr/>
        </p:nvCxnSpPr>
        <p:spPr>
          <a:xfrm flipV="1">
            <a:off x="8010525" y="5010150"/>
            <a:ext cx="250825" cy="17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object 4">
            <a:extLst>
              <a:ext uri="{FF2B5EF4-FFF2-40B4-BE49-F238E27FC236}">
                <a16:creationId xmlns:a16="http://schemas.microsoft.com/office/drawing/2014/main" xmlns="" id="{F03E032E-A10E-4982-A953-127FA89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941888"/>
            <a:ext cx="2168525" cy="1165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4074" name="object 5">
            <a:extLst>
              <a:ext uri="{FF2B5EF4-FFF2-40B4-BE49-F238E27FC236}">
                <a16:creationId xmlns:a16="http://schemas.microsoft.com/office/drawing/2014/main" xmlns="" id="{2277D2D6-B80A-46F5-9065-7C81216A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956175"/>
            <a:ext cx="1082675" cy="11652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4075" name="object 45">
            <a:extLst>
              <a:ext uri="{FF2B5EF4-FFF2-40B4-BE49-F238E27FC236}">
                <a16:creationId xmlns:a16="http://schemas.microsoft.com/office/drawing/2014/main" xmlns="" id="{C1611C5D-9381-4337-8D98-B8BE1B1000BF}"/>
              </a:ext>
            </a:extLst>
          </p:cNvPr>
          <p:cNvSpPr>
            <a:spLocks/>
          </p:cNvSpPr>
          <p:nvPr/>
        </p:nvSpPr>
        <p:spPr bwMode="auto">
          <a:xfrm>
            <a:off x="384175" y="3789363"/>
            <a:ext cx="3638550" cy="841375"/>
          </a:xfrm>
          <a:custGeom>
            <a:avLst/>
            <a:gdLst>
              <a:gd name="T0" fmla="*/ 3629063 w 3639185"/>
              <a:gd name="T1" fmla="*/ 0 h 840739"/>
              <a:gd name="T2" fmla="*/ 3629063 w 3639185"/>
              <a:gd name="T3" fmla="*/ 659327 h 840739"/>
              <a:gd name="T4" fmla="*/ 1814545 w 3639185"/>
              <a:gd name="T5" fmla="*/ 849946 h 840739"/>
              <a:gd name="T6" fmla="*/ 0 w 3639185"/>
              <a:gd name="T7" fmla="*/ 659327 h 840739"/>
              <a:gd name="T8" fmla="*/ 0 w 3639185"/>
              <a:gd name="T9" fmla="*/ 0 h 840739"/>
              <a:gd name="T10" fmla="*/ 3629063 w 3639185"/>
              <a:gd name="T11" fmla="*/ 0 h 840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9185" h="840739">
                <a:moveTo>
                  <a:pt x="3638575" y="0"/>
                </a:moveTo>
                <a:lnTo>
                  <a:pt x="3638575" y="651890"/>
                </a:lnTo>
                <a:lnTo>
                  <a:pt x="1819300" y="840358"/>
                </a:lnTo>
                <a:lnTo>
                  <a:pt x="0" y="651890"/>
                </a:lnTo>
                <a:lnTo>
                  <a:pt x="0" y="0"/>
                </a:lnTo>
                <a:lnTo>
                  <a:pt x="3638575" y="0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object 46">
            <a:extLst>
              <a:ext uri="{FF2B5EF4-FFF2-40B4-BE49-F238E27FC236}">
                <a16:creationId xmlns:a16="http://schemas.microsoft.com/office/drawing/2014/main" xmlns="" id="{015F2325-BD09-41C5-A870-5FD782B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61429"/>
            <a:ext cx="356870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857250" indent="-8445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ru-RU" alt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Рабочие места участников </a:t>
            </a:r>
            <a:r>
              <a:rPr lang="ru-RU" alt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экзамена </a:t>
            </a:r>
            <a:br>
              <a:rPr lang="ru-RU" alt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и номер места </a:t>
            </a:r>
            <a:r>
              <a:rPr lang="ru-RU" alt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находятся в зоне видимости камер видеонаблюдения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13465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скругленные углы 20">
            <a:extLst>
              <a:ext uri="{FF2B5EF4-FFF2-40B4-BE49-F238E27FC236}">
                <a16:creationId xmlns="" xmlns:a16="http://schemas.microsoft.com/office/drawing/2014/main" id="{EABC0273-4E6C-4376-B295-A4A3FCFA561D}"/>
              </a:ext>
            </a:extLst>
          </p:cNvPr>
          <p:cNvSpPr/>
          <p:nvPr/>
        </p:nvSpPr>
        <p:spPr>
          <a:xfrm rot="5400000" flipV="1">
            <a:off x="420620" y="3851602"/>
            <a:ext cx="5918819" cy="4571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545363" y="11151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ОРГАНИЗАЦИЯ ВХОДА </a:t>
            </a: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РАБОТНИКОВ </a:t>
            </a: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161092" y="2938562"/>
            <a:ext cx="2627313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Организаторы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5558589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878883" y="3533775"/>
            <a:ext cx="2701721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входе </a:t>
            </a:r>
            <a:endParaRPr lang="ru-RU" altLang="ru-RU" sz="16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ППЭ-07.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контроль 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161092" y="4893877"/>
            <a:ext cx="2682716" cy="141544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и медицинского работника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2987824" y="980728"/>
            <a:ext cx="838218" cy="21609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</a:p>
          <a:p>
            <a:pPr algn="ctr">
              <a:defRPr/>
            </a:pP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DE19BE98-417E-487A-8808-0D04F190C4ED}"/>
              </a:ext>
            </a:extLst>
          </p:cNvPr>
          <p:cNvSpPr/>
          <p:nvPr/>
        </p:nvSpPr>
        <p:spPr>
          <a:xfrm rot="16200000">
            <a:off x="2547227" y="3682160"/>
            <a:ext cx="1711325" cy="84630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</a:p>
        </p:txBody>
      </p:sp>
      <p:sp>
        <p:nvSpPr>
          <p:cNvPr id="46112" name="object 11">
            <a:extLst>
              <a:ext uri="{FF2B5EF4-FFF2-40B4-BE49-F238E27FC236}">
                <a16:creationId xmlns="" xmlns:a16="http://schemas.microsoft.com/office/drawing/2014/main" id="{6B849DF9-C939-42B7-8168-F629FB1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660" y="1412776"/>
            <a:ext cx="2076508" cy="212099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196712" y="980728"/>
            <a:ext cx="2627313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7:45 часов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511223" y="5321412"/>
            <a:ext cx="3069381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2385207"/>
            <a:ext cx="2304256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084168" y="3141663"/>
            <a:ext cx="792088" cy="2663601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013452"/>
            <a:ext cx="2304256" cy="12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начала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печати ЭМ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98" name="object 3">
            <a:extLst>
              <a:ext uri="{FF2B5EF4-FFF2-40B4-BE49-F238E27FC236}">
                <a16:creationId xmlns="" xmlns:a16="http://schemas.microsoft.com/office/drawing/2014/main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4154488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545363" y="11151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ОРГАНИЗАЦИЯ ВХОДА УЧАСТНИКОВ 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="" xmlns:a16="http://schemas.microsoft.com/office/drawing/2014/main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237288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069B9509-EB6F-460F-AF32-D71A6A43558F}"/>
              </a:ext>
            </a:extLst>
          </p:cNvPr>
          <p:cNvCxnSpPr/>
          <p:nvPr/>
        </p:nvCxnSpPr>
        <p:spPr>
          <a:xfrm>
            <a:off x="6011639" y="2708920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="" xmlns:a16="http://schemas.microsoft.com/office/drawing/2014/main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237288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B28AE2B6-B16B-437D-981E-CAF9926185EE}"/>
              </a:ext>
            </a:extLst>
          </p:cNvPr>
          <p:cNvCxnSpPr/>
          <p:nvPr/>
        </p:nvCxnSpPr>
        <p:spPr>
          <a:xfrm>
            <a:off x="7566025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D9E1ECDC-2FD6-41DB-9412-FD6256495259}"/>
              </a:ext>
            </a:extLst>
          </p:cNvPr>
          <p:cNvCxnSpPr/>
          <p:nvPr/>
        </p:nvCxnSpPr>
        <p:spPr>
          <a:xfrm flipH="1">
            <a:off x="5580063" y="5373216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0C82CBF-8543-456D-8294-D098F2424E96}"/>
              </a:ext>
            </a:extLst>
          </p:cNvPr>
          <p:cNvCxnSpPr/>
          <p:nvPr/>
        </p:nvCxnSpPr>
        <p:spPr>
          <a:xfrm flipV="1">
            <a:off x="7092950" y="4857712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="" xmlns:a16="http://schemas.microsoft.com/office/drawing/2014/main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B5CBD8A5-E861-43B6-9E24-489D60DD2716}"/>
              </a:ext>
            </a:extLst>
          </p:cNvPr>
          <p:cNvCxnSpPr/>
          <p:nvPr/>
        </p:nvCxnSpPr>
        <p:spPr>
          <a:xfrm flipH="1">
            <a:off x="2411413" y="5805264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215900" y="980728"/>
            <a:ext cx="2627313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4554538" y="980728"/>
            <a:ext cx="4338637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C0E1955-8469-4818-B442-13BCB353AC96}"/>
              </a:ext>
            </a:extLst>
          </p:cNvPr>
          <p:cNvSpPr/>
          <p:nvPr/>
        </p:nvSpPr>
        <p:spPr>
          <a:xfrm>
            <a:off x="5362460" y="3522663"/>
            <a:ext cx="1646237" cy="14605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519488" y="3533775"/>
            <a:ext cx="1773237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Наличие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списках распределения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ППЭ.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контроль </a:t>
            </a:r>
          </a:p>
        </p:txBody>
      </p:sp>
      <p:sp>
        <p:nvSpPr>
          <p:cNvPr id="46103" name="object 3">
            <a:extLst>
              <a:ext uri="{FF2B5EF4-FFF2-40B4-BE49-F238E27FC236}">
                <a16:creationId xmlns="" xmlns:a16="http://schemas.microsoft.com/office/drawing/2014/main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975225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="" xmlns:a16="http://schemas.microsoft.com/office/drawing/2014/main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396874E1-CC32-4C24-95FC-012B72578031}"/>
              </a:ext>
            </a:extLst>
          </p:cNvPr>
          <p:cNvSpPr/>
          <p:nvPr/>
        </p:nvSpPr>
        <p:spPr>
          <a:xfrm rot="16200000">
            <a:off x="6599238" y="3729038"/>
            <a:ext cx="3940175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="" xmlns:a16="http://schemas.microsoft.com/office/drawing/2014/main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984750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067EF2E3-AB43-41EB-ABF8-3F7299034A30}"/>
              </a:ext>
            </a:extLst>
          </p:cNvPr>
          <p:cNvCxnSpPr/>
          <p:nvPr/>
        </p:nvCxnSpPr>
        <p:spPr>
          <a:xfrm>
            <a:off x="7567613" y="5466233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325278" y="4160231"/>
            <a:ext cx="2573338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участников ЕГЭ 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2987824" y="1196975"/>
            <a:ext cx="485775" cy="19446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DE19BE98-417E-487A-8808-0D04F190C4ED}"/>
              </a:ext>
            </a:extLst>
          </p:cNvPr>
          <p:cNvSpPr/>
          <p:nvPr/>
        </p:nvSpPr>
        <p:spPr>
          <a:xfrm rot="16200000">
            <a:off x="2362994" y="3866395"/>
            <a:ext cx="1711325" cy="47783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="" xmlns:a16="http://schemas.microsoft.com/office/drawing/2014/main" id="{EABC0273-4E6C-4376-B295-A4A3FCFA561D}"/>
              </a:ext>
            </a:extLst>
          </p:cNvPr>
          <p:cNvSpPr/>
          <p:nvPr/>
        </p:nvSpPr>
        <p:spPr>
          <a:xfrm>
            <a:off x="165100" y="5049838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12" name="object 11">
            <a:extLst>
              <a:ext uri="{FF2B5EF4-FFF2-40B4-BE49-F238E27FC236}">
                <a16:creationId xmlns="" xmlns:a16="http://schemas.microsoft.com/office/drawing/2014/main" id="{6B849DF9-C939-42B7-8168-F629FB1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455" y="1412776"/>
            <a:ext cx="2076508" cy="2120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05" y="1878277"/>
            <a:ext cx="2805111" cy="20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собирает информацию о явке участников ЕГЭ;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собирает копии приказов ОО </a:t>
            </a:r>
            <a:b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о назначении сопровождающих </a:t>
            </a:r>
            <a:b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и передает до 10:00 часов руководителю ППЭ;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осуществляет проверку соблюдения Порядка </a:t>
            </a:r>
            <a:b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проведения ГИА</a:t>
            </a:r>
          </a:p>
        </p:txBody>
      </p:sp>
    </p:spTree>
    <p:extLst>
      <p:ext uri="{BB962C8B-B14F-4D97-AF65-F5344CB8AC3E}">
        <p14:creationId xmlns:p14="http://schemas.microsoft.com/office/powerpoint/2010/main" val="5335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=""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6806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АЛГОРИТМ ДЕЙСТВИЙ В НЕСТАНДАРТНЫХ </a:t>
            </a: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СИТУАЦИЯХ ПРИ ВХОДЕ УЧАСТНИКОВ В ППЭ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1268413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109653" y="1268413"/>
            <a:ext cx="3389313" cy="9779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Отсутствие участника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ГИА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ЕГЭ в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списках автоматизированного распределения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="" xmlns:a16="http://schemas.microsoft.com/office/drawing/2014/main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178" y="1373409"/>
            <a:ext cx="4994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недопуск участника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фиксация данного факта для дальнейшего принятия решения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8F0C362-525F-4399-867E-B950AE921A3D}"/>
              </a:ext>
            </a:extLst>
          </p:cNvPr>
          <p:cNvSpPr/>
          <p:nvPr/>
        </p:nvSpPr>
        <p:spPr>
          <a:xfrm>
            <a:off x="3487815" y="2387600"/>
            <a:ext cx="5559425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95366" y="2387600"/>
            <a:ext cx="3394075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Явка без документа,  удостоверяющего личность, выпускника текущего года, обучающегося СПО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1CBB434-E8EB-4589-BD7B-C6F6AA6AE808}"/>
              </a:ext>
            </a:extLst>
          </p:cNvPr>
          <p:cNvSpPr/>
          <p:nvPr/>
        </p:nvSpPr>
        <p:spPr>
          <a:xfrm>
            <a:off x="3498966" y="3613150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EF86411-789D-4282-BBF5-76160987ED65}"/>
              </a:ext>
            </a:extLst>
          </p:cNvPr>
          <p:cNvSpPr/>
          <p:nvPr/>
        </p:nvSpPr>
        <p:spPr>
          <a:xfrm>
            <a:off x="98541" y="3613150"/>
            <a:ext cx="3390900" cy="89535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Явка без документа,  удостоверяющего личность, выпускника прошлых лет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="" xmlns:a16="http://schemas.microsoft.com/office/drawing/2014/main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027" y="3714971"/>
            <a:ext cx="5367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недопуск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ВПЛ в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составление акта о недопуске (подписывается членом ГЭК, руководителем ППЭ и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ВПЛ) </a:t>
            </a:r>
            <a:endParaRPr lang="ru-RU" altLang="ru-RU" sz="14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123" name="Прямоугольник 25">
            <a:extLst>
              <a:ext uri="{FF2B5EF4-FFF2-40B4-BE49-F238E27FC236}">
                <a16:creationId xmlns="" xmlns:a16="http://schemas.microsoft.com/office/drawing/2014/main" id="{922372F6-9444-48D0-8924-A67576ED1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178" y="2451833"/>
            <a:ext cx="5449888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составление сопровождающим акта об идентификации личности участника ГИА </a:t>
            </a:r>
            <a:b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(форма ППЭ-20) в присутствии члена ГЭК;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допуск участника на экзамен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E6A4D9C-698B-49B8-9DB8-890630C82FB0}"/>
              </a:ext>
            </a:extLst>
          </p:cNvPr>
          <p:cNvSpPr/>
          <p:nvPr/>
        </p:nvSpPr>
        <p:spPr>
          <a:xfrm>
            <a:off x="3487815" y="4656138"/>
            <a:ext cx="5559425" cy="936625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42AF36D-7F75-493A-B294-5CC71536D902}"/>
              </a:ext>
            </a:extLst>
          </p:cNvPr>
          <p:cNvSpPr/>
          <p:nvPr/>
        </p:nvSpPr>
        <p:spPr>
          <a:xfrm>
            <a:off x="95366" y="4656138"/>
            <a:ext cx="3394075" cy="936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Отказ от сдачи</a:t>
            </a:r>
            <a:b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запрещённых средств, </a:t>
            </a:r>
            <a:b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 том числе средств связи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5098090E-04A8-40F6-A07B-DA137925A72F}"/>
              </a:ext>
            </a:extLst>
          </p:cNvPr>
          <p:cNvSpPr/>
          <p:nvPr/>
        </p:nvSpPr>
        <p:spPr>
          <a:xfrm>
            <a:off x="3498966" y="5740400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60D39280-F99C-4648-9404-12FBD76852BE}"/>
              </a:ext>
            </a:extLst>
          </p:cNvPr>
          <p:cNvSpPr/>
          <p:nvPr/>
        </p:nvSpPr>
        <p:spPr>
          <a:xfrm>
            <a:off x="98541" y="5740400"/>
            <a:ext cx="3390900" cy="1001713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Опоздание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участника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ППЭ</a:t>
            </a:r>
          </a:p>
        </p:txBody>
      </p:sp>
      <p:sp>
        <p:nvSpPr>
          <p:cNvPr id="47128" name="Прямоугольник 34">
            <a:extLst>
              <a:ext uri="{FF2B5EF4-FFF2-40B4-BE49-F238E27FC236}">
                <a16:creationId xmlns="" xmlns:a16="http://schemas.microsoft.com/office/drawing/2014/main" id="{7E8EA1FA-F535-49A0-BB62-91C1BF30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578" y="4635133"/>
            <a:ext cx="5640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недопуск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участника ГИА и ЕГЭ в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составление руководителем ППЭ акта о недопуске участника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ППЭ в 2-х экземплярах </a:t>
            </a:r>
            <a:b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(с подписью участника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ГИА и ЕГЭ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="" xmlns:a16="http://schemas.microsoft.com/office/drawing/2014/main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333" y="5764202"/>
            <a:ext cx="5640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допуск участника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составление руководителем ППЭ и членом ГЭК акта </a:t>
            </a:r>
            <a:b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об опоздании участника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 ППЭ в 2-х экземплярах (с подписью участника </a:t>
            </a:r>
            <a:r>
              <a:rPr lang="ru-RU" alt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ГИА и ЕГЭ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8F0C934-5863-451E-AC50-6E32D00739AC}"/>
              </a:ext>
            </a:extLst>
          </p:cNvPr>
          <p:cNvSpPr/>
          <p:nvPr/>
        </p:nvSpPr>
        <p:spPr>
          <a:xfrm>
            <a:off x="109653" y="1268413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AE8F35C-AF2E-4DEE-9EED-367C4FE3E469}"/>
              </a:ext>
            </a:extLst>
          </p:cNvPr>
          <p:cNvSpPr/>
          <p:nvPr/>
        </p:nvSpPr>
        <p:spPr>
          <a:xfrm>
            <a:off x="98502" y="3628771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8A12AC53-F4DA-4955-AFA2-0DA0C9061F2D}"/>
              </a:ext>
            </a:extLst>
          </p:cNvPr>
          <p:cNvSpPr/>
          <p:nvPr/>
        </p:nvSpPr>
        <p:spPr>
          <a:xfrm>
            <a:off x="98502" y="5740400"/>
            <a:ext cx="373063" cy="358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6C846F7-34DB-4057-A779-E3804870BB90}"/>
              </a:ext>
            </a:extLst>
          </p:cNvPr>
          <p:cNvSpPr/>
          <p:nvPr/>
        </p:nvSpPr>
        <p:spPr>
          <a:xfrm>
            <a:off x="87428" y="2387600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415B075-4D29-4701-80A6-59C2506F8E66}"/>
              </a:ext>
            </a:extLst>
          </p:cNvPr>
          <p:cNvSpPr/>
          <p:nvPr/>
        </p:nvSpPr>
        <p:spPr>
          <a:xfrm>
            <a:off x="104891" y="4652963"/>
            <a:ext cx="373062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496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22281</TotalTime>
  <Words>1354</Words>
  <Application>Microsoft Office PowerPoint</Application>
  <PresentationFormat>Экран (4:3)</PresentationFormat>
  <Paragraphs>380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Презентация PowerPoint</vt:lpstr>
      <vt:lpstr>Презентация PowerPoint</vt:lpstr>
      <vt:lpstr>Презентация PowerPoint</vt:lpstr>
      <vt:lpstr>ПРОВЕРКА ГОТОВНОСТИ ППЭ (до 8 мая 2024 года)</vt:lpstr>
      <vt:lpstr>Штаб ППЭ</vt:lpstr>
      <vt:lpstr>ПРОВЕРКА ГОТОВНОСТИ АУДИТОРИЙ</vt:lpstr>
      <vt:lpstr>Презентация PowerPoint</vt:lpstr>
      <vt:lpstr>Презентация PowerPoint</vt:lpstr>
      <vt:lpstr>Презентация PowerPoint</vt:lpstr>
      <vt:lpstr>ДЕЙСТВИЯ ЧЛЕНА ГЭК В ДЕНЬ ЭКЗАМЕНА  ДО НАЧАЛА ЭКЗАМЕНА</vt:lpstr>
      <vt:lpstr>Презентация PowerPoint</vt:lpstr>
      <vt:lpstr>ФОРМЫ ППЭ, ИСПОЛЬЗУЕМЫЕ ПРИ ПОДАЧЕ УЧАСТНИКОМ ЕГЭ АПЕЛЛЯЦИИ О НАРУШЕНИИ ПОРЯДКА ПРОВЕДЕНИЯ ГИА</vt:lpstr>
      <vt:lpstr>РЕГЛАМЕНТНЫЕ СРОКИ ПОДГОТОВКИ  И ПРОВЕДЕНИЯ ЕГЭ В ППЭ (приказ Департамента образования Орловской области от 15 марта 2024 года № 387)</vt:lpstr>
      <vt:lpstr>КЛЮЧЕВЫЕ ОСОБЕННОСТИ  2024 ГОДА</vt:lpstr>
      <vt:lpstr>КОНТРОЛЬ ТЕХНИЧЕСКОЙ ГОТОВНОСТИ ППЭ (КТГ)</vt:lpstr>
      <vt:lpstr>ДОПОЛНИТЕЛЬНАЯ ПЕЧАТЬ ЭМ</vt:lpstr>
      <vt:lpstr>Презентация PowerPoint</vt:lpstr>
      <vt:lpstr>ЗАВЕРШЕНИЕ СКАНИРОВАНИЯ В АУДИТОРИЯХ ППЭ. ЭКСПОРТ</vt:lpstr>
      <vt:lpstr>КОНТРОЛЬ ПРИЕМА ЭМ РУКОВОДИТЕЛЕМ ППЭ  ОТ ОРГАНИЗАТОРОВ В АУДИТОРИИ</vt:lpstr>
      <vt:lpstr>ЗАВЕРШЕНИЕ ЭКЗАМЕНА: СКАНИРОВАНИЕ ФОРМ ППЭ В ШТАБЕ ППЭ</vt:lpstr>
      <vt:lpstr>СЛУЧАЙ ПОВТОРНОГО СКАНИРОВАНИЯ ЭМ  В ШТАБЕ ППЭ</vt:lpstr>
      <vt:lpstr>ЗАВЕРШЕНИЕ ЭКЗАМЕНА.  ЧЛЕН ГЭК:</vt:lpstr>
      <vt:lpstr>ПЕРЕЧЕНЬ ФОРМ ДЛЯ ПЕРЕДАЧИ В ОРЦОКО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1261</cp:revision>
  <cp:lastPrinted>2024-05-02T05:23:02Z</cp:lastPrinted>
  <dcterms:created xsi:type="dcterms:W3CDTF">2011-08-25T06:09:31Z</dcterms:created>
  <dcterms:modified xsi:type="dcterms:W3CDTF">2024-05-02T08:37:47Z</dcterms:modified>
</cp:coreProperties>
</file>